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</p:sldMasterIdLst>
  <p:notesMasterIdLst>
    <p:notesMasterId r:id="rId52"/>
  </p:notesMasterIdLst>
  <p:handoutMasterIdLst>
    <p:handoutMasterId r:id="rId53"/>
  </p:handoutMasterIdLst>
  <p:sldIdLst>
    <p:sldId id="266" r:id="rId2"/>
    <p:sldId id="267" r:id="rId3"/>
    <p:sldId id="316" r:id="rId4"/>
    <p:sldId id="257" r:id="rId5"/>
    <p:sldId id="258" r:id="rId6"/>
    <p:sldId id="416" r:id="rId7"/>
    <p:sldId id="408" r:id="rId8"/>
    <p:sldId id="339" r:id="rId9"/>
    <p:sldId id="411" r:id="rId10"/>
    <p:sldId id="327" r:id="rId11"/>
    <p:sldId id="398" r:id="rId12"/>
    <p:sldId id="410" r:id="rId13"/>
    <p:sldId id="399" r:id="rId14"/>
    <p:sldId id="400" r:id="rId15"/>
    <p:sldId id="401" r:id="rId16"/>
    <p:sldId id="404" r:id="rId17"/>
    <p:sldId id="405" r:id="rId18"/>
    <p:sldId id="402" r:id="rId19"/>
    <p:sldId id="403" r:id="rId20"/>
    <p:sldId id="358" r:id="rId21"/>
    <p:sldId id="384" r:id="rId22"/>
    <p:sldId id="367" r:id="rId23"/>
    <p:sldId id="387" r:id="rId24"/>
    <p:sldId id="359" r:id="rId25"/>
    <p:sldId id="360" r:id="rId26"/>
    <p:sldId id="361" r:id="rId27"/>
    <p:sldId id="376" r:id="rId28"/>
    <p:sldId id="385" r:id="rId29"/>
    <p:sldId id="390" r:id="rId30"/>
    <p:sldId id="391" r:id="rId31"/>
    <p:sldId id="393" r:id="rId32"/>
    <p:sldId id="394" r:id="rId33"/>
    <p:sldId id="362" r:id="rId34"/>
    <p:sldId id="369" r:id="rId35"/>
    <p:sldId id="415" r:id="rId36"/>
    <p:sldId id="412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406" r:id="rId45"/>
    <p:sldId id="407" r:id="rId46"/>
    <p:sldId id="375" r:id="rId47"/>
    <p:sldId id="413" r:id="rId48"/>
    <p:sldId id="414" r:id="rId49"/>
    <p:sldId id="325" r:id="rId50"/>
    <p:sldId id="269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68A"/>
    <a:srgbClr val="29B6F6"/>
    <a:srgbClr val="B6E19C"/>
    <a:srgbClr val="E9EBF5"/>
    <a:srgbClr val="CFD5EA"/>
    <a:srgbClr val="0F5DA8"/>
    <a:srgbClr val="0A559D"/>
    <a:srgbClr val="87ADD0"/>
    <a:srgbClr val="62B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1674" autoAdjust="0"/>
  </p:normalViewPr>
  <p:slideViewPr>
    <p:cSldViewPr snapToGrid="0">
      <p:cViewPr varScale="1">
        <p:scale>
          <a:sx n="102" d="100"/>
          <a:sy n="102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61CFF-FD6F-43CF-9838-EE6C2A13F8F0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848A2C-4DCF-4703-92D9-C54492E56A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930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4864B-289E-4C96-838D-2A091DD673CD}" type="datetimeFigureOut">
              <a:rPr lang="ko-KR" altLang="en-US" smtClean="0"/>
              <a:t>2024-06-11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1BC8-BAB7-44FC-AF82-07EC7D0318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663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81BC8-BAB7-44FC-AF82-07EC7D0318A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29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버스에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없에기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81BC8-BAB7-44FC-AF82-07EC7D0318A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045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버스에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없에기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81BC8-BAB7-44FC-AF82-07EC7D0318A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885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81BC8-BAB7-44FC-AF82-07EC7D0318A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73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81BC8-BAB7-44FC-AF82-07EC7D0318A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616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81BC8-BAB7-44FC-AF82-07EC7D0318A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663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81BC8-BAB7-44FC-AF82-07EC7D0318A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209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81BC8-BAB7-44FC-AF82-07EC7D0318A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113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Uart</a:t>
            </a:r>
            <a:r>
              <a:rPr lang="en-US" altLang="ko-KR" dirty="0" smtClean="0"/>
              <a:t> </a:t>
            </a:r>
            <a:r>
              <a:rPr lang="ko-KR" altLang="en-US" dirty="0" smtClean="0"/>
              <a:t>찍기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B81BC8-BAB7-44FC-AF82-07EC7D0318A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519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32" y="3"/>
            <a:ext cx="5258992" cy="5534025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0" y="3424803"/>
            <a:ext cx="7569200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 userDrawn="1"/>
        </p:nvSpPr>
        <p:spPr>
          <a:xfrm>
            <a:off x="2" y="0"/>
            <a:ext cx="173567" cy="6858000"/>
          </a:xfrm>
          <a:prstGeom prst="rect">
            <a:avLst/>
          </a:prstGeom>
          <a:solidFill>
            <a:srgbClr val="054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3833" y="1980888"/>
            <a:ext cx="10515600" cy="762223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685800" rtl="0" eaLnBrk="1" fontAlgn="base" latinLnBrk="1" hangingPunct="1">
              <a:buClr>
                <a:prstClr val="black">
                  <a:lumMod val="75000"/>
                  <a:lumOff val="25000"/>
                </a:prstClr>
              </a:buClr>
              <a:buSzPct val="70000"/>
              <a:defRPr lang="ko-KR" altLang="en-US" sz="3750" b="1" kern="0" spc="-75" dirty="0">
                <a:solidFill>
                  <a:srgbClr val="054D9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613836" y="2711655"/>
            <a:ext cx="10265833" cy="525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fontAlgn="base" latinLnBrk="1" hangingPunct="1"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2775" kern="0" spc="-75" dirty="0">
                <a:solidFill>
                  <a:srgbClr val="054D9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5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613835" y="283681"/>
            <a:ext cx="4184112" cy="2072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fontAlgn="base" latinLnBrk="1" hangingPunct="1"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9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6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613835" y="4002866"/>
            <a:ext cx="4184112" cy="2072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fontAlgn="base" latinLnBrk="1" hangingPunct="1"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900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05DA70C3-F814-0C17-1734-58BE1C5858CB}"/>
              </a:ext>
            </a:extLst>
          </p:cNvPr>
          <p:cNvSpPr txBox="1">
            <a:spLocks/>
          </p:cNvSpPr>
          <p:nvPr userDrawn="1"/>
        </p:nvSpPr>
        <p:spPr>
          <a:xfrm>
            <a:off x="9452378" y="4775797"/>
            <a:ext cx="1520422" cy="1488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fontAlgn="base" latinLnBrk="1" hangingPunct="1">
              <a:lnSpc>
                <a:spcPct val="90000"/>
              </a:lnSpc>
              <a:spcBef>
                <a:spcPct val="0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3750" b="1" kern="0" spc="-75" dirty="0">
                <a:solidFill>
                  <a:srgbClr val="054D9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김재현</a:t>
            </a:r>
            <a:endParaRPr lang="en-US" altLang="ko-KR" sz="160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김민지</a:t>
            </a:r>
            <a:endParaRPr lang="en-US" altLang="ko-KR" sz="160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이준석</a:t>
            </a:r>
            <a:endParaRPr lang="en-US" altLang="ko-KR" sz="1600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dirty="0" smtClean="0"/>
              <a:t>발표자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허 윤</a:t>
            </a:r>
            <a:endParaRPr lang="en-US" altLang="ko-KR" sz="160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06CA679-C00B-5825-6D02-E02C12108A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3715" y="63419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53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2"/>
          <a:stretch/>
        </p:blipFill>
        <p:spPr>
          <a:xfrm rot="10800000" flipV="1">
            <a:off x="-23222" y="3"/>
            <a:ext cx="3161020" cy="27867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22"/>
          <a:stretch/>
        </p:blipFill>
        <p:spPr>
          <a:xfrm flipV="1">
            <a:off x="9054206" y="4071260"/>
            <a:ext cx="3161020" cy="2786743"/>
          </a:xfrm>
          <a:prstGeom prst="rect">
            <a:avLst/>
          </a:prstGeom>
        </p:spPr>
      </p:pic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2627411" y="1809616"/>
            <a:ext cx="6937181" cy="477207"/>
          </a:xfrm>
          <a:prstGeom prst="rect">
            <a:avLst/>
          </a:prstGeom>
        </p:spPr>
        <p:txBody>
          <a:bodyPr>
            <a:noAutofit/>
          </a:bodyPr>
          <a:lstStyle>
            <a:lvl1pPr marL="0" algn="ctr" defTabSz="685800" rtl="0" eaLnBrk="1" fontAlgn="base" latinLnBrk="1" hangingPunct="1">
              <a:spcBef>
                <a:spcPts val="225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defRPr lang="ko-KR" altLang="en-US" sz="2250" b="1" kern="0" dirty="0">
                <a:solidFill>
                  <a:srgbClr val="0A559D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8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4003944" y="1579313"/>
            <a:ext cx="4184112" cy="2072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685800" rtl="0" eaLnBrk="1" fontAlgn="base" latinLnBrk="1" hangingPunct="1"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900" kern="1200" dirty="0">
                <a:solidFill>
                  <a:srgbClr val="62BAEA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0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308744" y="2585413"/>
            <a:ext cx="4923365" cy="3278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fontAlgn="base" latinLnBrk="1" hangingPunct="1">
              <a:spcBef>
                <a:spcPts val="225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350" kern="0" spc="-75" dirty="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1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4308744" y="3123220"/>
            <a:ext cx="4923365" cy="3278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fontAlgn="base" latinLnBrk="1" hangingPunct="1">
              <a:spcBef>
                <a:spcPts val="225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350" kern="0" spc="-75" dirty="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텍스트 개체 틀 3"/>
          <p:cNvSpPr>
            <a:spLocks noGrp="1"/>
          </p:cNvSpPr>
          <p:nvPr>
            <p:ph type="body" sz="quarter" idx="15"/>
          </p:nvPr>
        </p:nvSpPr>
        <p:spPr>
          <a:xfrm>
            <a:off x="4308744" y="3661027"/>
            <a:ext cx="4923365" cy="3278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fontAlgn="base" latinLnBrk="1" hangingPunct="1">
              <a:spcBef>
                <a:spcPts val="225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350" kern="0" spc="-75" dirty="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텍스트 개체 틀 3"/>
          <p:cNvSpPr>
            <a:spLocks noGrp="1"/>
          </p:cNvSpPr>
          <p:nvPr>
            <p:ph type="body" sz="quarter" idx="16"/>
          </p:nvPr>
        </p:nvSpPr>
        <p:spPr>
          <a:xfrm>
            <a:off x="4308744" y="4198834"/>
            <a:ext cx="4923365" cy="3278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fontAlgn="base" latinLnBrk="1" hangingPunct="1">
              <a:spcBef>
                <a:spcPts val="225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350" kern="0" spc="-75" dirty="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텍스트 개체 틀 3"/>
          <p:cNvSpPr>
            <a:spLocks noGrp="1"/>
          </p:cNvSpPr>
          <p:nvPr>
            <p:ph type="body" sz="quarter" idx="17"/>
          </p:nvPr>
        </p:nvSpPr>
        <p:spPr>
          <a:xfrm>
            <a:off x="4308744" y="4736641"/>
            <a:ext cx="4923365" cy="32783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fontAlgn="base" latinLnBrk="1" hangingPunct="1">
              <a:spcBef>
                <a:spcPts val="225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350" kern="0" spc="-75" dirty="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30924DF-3028-DF9D-CA2F-1CC4E8E9E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3715" y="63419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60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  <a:prstGeom prst="rect">
            <a:avLst/>
          </a:prstGeom>
        </p:spPr>
        <p:txBody>
          <a:bodyPr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>
              <a:defRPr sz="2025" b="1" spc="-38" baseline="0">
                <a:solidFill>
                  <a:srgbClr val="03468A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0" y="910798"/>
            <a:ext cx="12192000" cy="0"/>
          </a:xfrm>
          <a:prstGeom prst="line">
            <a:avLst/>
          </a:prstGeom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4" descr="선.pn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 flipH="1">
            <a:off x="6530680" y="910801"/>
            <a:ext cx="5661320" cy="374679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자유형 17"/>
          <p:cNvSpPr/>
          <p:nvPr/>
        </p:nvSpPr>
        <p:spPr>
          <a:xfrm flipH="1">
            <a:off x="2" y="0"/>
            <a:ext cx="1164167" cy="910800"/>
          </a:xfrm>
          <a:custGeom>
            <a:avLst/>
            <a:gdLst>
              <a:gd name="connsiteX0" fmla="*/ 730250 w 873125"/>
              <a:gd name="connsiteY0" fmla="*/ 0 h 910800"/>
              <a:gd name="connsiteX1" fmla="*/ 182563 w 873125"/>
              <a:gd name="connsiteY1" fmla="*/ 0 h 910800"/>
              <a:gd name="connsiteX2" fmla="*/ 0 w 873125"/>
              <a:gd name="connsiteY2" fmla="*/ 910800 h 910800"/>
              <a:gd name="connsiteX3" fmla="*/ 434975 w 873125"/>
              <a:gd name="connsiteY3" fmla="*/ 910800 h 910800"/>
              <a:gd name="connsiteX4" fmla="*/ 547688 w 873125"/>
              <a:gd name="connsiteY4" fmla="*/ 910800 h 910800"/>
              <a:gd name="connsiteX5" fmla="*/ 873125 w 873125"/>
              <a:gd name="connsiteY5" fmla="*/ 910800 h 910800"/>
              <a:gd name="connsiteX6" fmla="*/ 873125 w 873125"/>
              <a:gd name="connsiteY6" fmla="*/ 1025 h 910800"/>
              <a:gd name="connsiteX7" fmla="*/ 730045 w 873125"/>
              <a:gd name="connsiteY7" fmla="*/ 1025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3125" h="910800">
                <a:moveTo>
                  <a:pt x="730250" y="0"/>
                </a:moveTo>
                <a:lnTo>
                  <a:pt x="182563" y="0"/>
                </a:lnTo>
                <a:lnTo>
                  <a:pt x="0" y="910800"/>
                </a:lnTo>
                <a:lnTo>
                  <a:pt x="434975" y="910800"/>
                </a:lnTo>
                <a:lnTo>
                  <a:pt x="547688" y="910800"/>
                </a:lnTo>
                <a:lnTo>
                  <a:pt x="873125" y="910800"/>
                </a:lnTo>
                <a:lnTo>
                  <a:pt x="873125" y="1025"/>
                </a:lnTo>
                <a:lnTo>
                  <a:pt x="730045" y="1025"/>
                </a:lnTo>
                <a:close/>
              </a:path>
            </a:pathLst>
          </a:custGeom>
          <a:solidFill>
            <a:srgbClr val="0346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350"/>
          </a:p>
        </p:txBody>
      </p:sp>
      <p:sp>
        <p:nvSpPr>
          <p:cNvPr id="17" name="직사각형 16"/>
          <p:cNvSpPr/>
          <p:nvPr userDrawn="1"/>
        </p:nvSpPr>
        <p:spPr>
          <a:xfrm>
            <a:off x="234949" y="166660"/>
            <a:ext cx="504827" cy="92333"/>
          </a:xfrm>
          <a:prstGeom prst="rect">
            <a:avLst/>
          </a:prstGeom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contourClr>
                <a:srgbClr val="002E60"/>
              </a:contourClr>
            </a:sp3d>
          </a:bodyPr>
          <a:lstStyle/>
          <a:p>
            <a:pPr lvl="0" algn="ctr" fontAlgn="base" latinLnBrk="0">
              <a:spcBef>
                <a:spcPts val="150"/>
              </a:spcBef>
              <a:spcAft>
                <a:spcPct val="0"/>
              </a:spcAft>
              <a:buClr>
                <a:prstClr val="black">
                  <a:lumMod val="75000"/>
                  <a:lumOff val="25000"/>
                </a:prstClr>
              </a:buClr>
              <a:buSzPct val="70000"/>
              <a:defRPr/>
            </a:pPr>
            <a:r>
              <a:rPr lang="en-US" altLang="ko-KR" sz="600" kern="0" dirty="0">
                <a:solidFill>
                  <a:srgbClr val="FFFFFF"/>
                </a:solidFill>
                <a:latin typeface="+mn-ea"/>
              </a:rPr>
              <a:t>Chapter</a:t>
            </a:r>
          </a:p>
        </p:txBody>
      </p:sp>
      <p:sp>
        <p:nvSpPr>
          <p:cNvPr id="11" name="직각 삼각형 10"/>
          <p:cNvSpPr/>
          <p:nvPr userDrawn="1"/>
        </p:nvSpPr>
        <p:spPr>
          <a:xfrm rot="10800000">
            <a:off x="11856756" y="0"/>
            <a:ext cx="335245" cy="909638"/>
          </a:xfrm>
          <a:prstGeom prst="rtTriangle">
            <a:avLst/>
          </a:prstGeom>
          <a:solidFill>
            <a:srgbClr val="62B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19EE3B4-76E9-F66C-181E-A5DC6D901B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3715" y="63419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BCBE4D8-6E86-5A58-9037-D46FA21CB0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98128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9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종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0" y="6801924"/>
            <a:ext cx="12192000" cy="5607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>
              <a:latin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224" y="3"/>
            <a:ext cx="5258992" cy="5534025"/>
          </a:xfrm>
          <a:prstGeom prst="rect">
            <a:avLst/>
          </a:prstGeom>
        </p:spPr>
      </p:pic>
      <p:cxnSp>
        <p:nvCxnSpPr>
          <p:cNvPr id="10" name="직선 연결선 9"/>
          <p:cNvCxnSpPr/>
          <p:nvPr userDrawn="1"/>
        </p:nvCxnSpPr>
        <p:spPr>
          <a:xfrm flipH="1">
            <a:off x="5829301" y="3462903"/>
            <a:ext cx="6362699" cy="0"/>
          </a:xfrm>
          <a:prstGeom prst="line">
            <a:avLst/>
          </a:prstGeom>
          <a:ln w="127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 userDrawn="1"/>
        </p:nvSpPr>
        <p:spPr>
          <a:xfrm flipH="1">
            <a:off x="12018435" y="0"/>
            <a:ext cx="173567" cy="6858000"/>
          </a:xfrm>
          <a:prstGeom prst="rect">
            <a:avLst/>
          </a:prstGeom>
          <a:solidFill>
            <a:srgbClr val="054D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132419" y="2481777"/>
            <a:ext cx="10515599" cy="762223"/>
          </a:xfrm>
          <a:prstGeom prst="rect">
            <a:avLst/>
          </a:prstGeom>
        </p:spPr>
        <p:txBody>
          <a:bodyPr>
            <a:noAutofit/>
          </a:bodyPr>
          <a:lstStyle>
            <a:lvl1pPr marL="0" algn="r" defTabSz="685800" rtl="0" eaLnBrk="1" fontAlgn="base" latinLnBrk="1" hangingPunct="1">
              <a:spcBef>
                <a:spcPts val="225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defRPr lang="ko-KR" altLang="en-US" sz="4125" b="1" kern="0" spc="-75" dirty="0">
                <a:solidFill>
                  <a:srgbClr val="054D92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6850069" y="2150711"/>
            <a:ext cx="4797947" cy="27511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685800" rtl="0" eaLnBrk="1" fontAlgn="base" latinLnBrk="1" hangingPunct="1">
              <a:buClr>
                <a:prstClr val="black">
                  <a:lumMod val="75000"/>
                  <a:lumOff val="25000"/>
                </a:prstClr>
              </a:buClr>
              <a:buSzPct val="70000"/>
              <a:buNone/>
              <a:defRPr lang="ko-KR" altLang="en-US" sz="1125" kern="1200" dirty="0">
                <a:solidFill>
                  <a:schemeClr val="accent6"/>
                </a:solidFill>
                <a:latin typeface="+mn-ea"/>
                <a:ea typeface="+mn-ea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288377F-9BD2-2E11-826B-7BDA1BD90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3715" y="63419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13715" y="634199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89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7" r:id="rId3"/>
    <p:sldLayoutId id="2147483718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01" userDrawn="1">
          <p15:clr>
            <a:srgbClr val="F26B43"/>
          </p15:clr>
        </p15:guide>
        <p15:guide id="3" pos="7379" userDrawn="1">
          <p15:clr>
            <a:srgbClr val="F26B43"/>
          </p15:clr>
        </p15:guide>
        <p15:guide id="4" pos="3931" userDrawn="1">
          <p15:clr>
            <a:srgbClr val="F26B43"/>
          </p15:clr>
        </p15:guide>
        <p15:guide id="5" pos="3749" userDrawn="1">
          <p15:clr>
            <a:srgbClr val="F26B43"/>
          </p15:clr>
        </p15:guide>
        <p15:guide id="6" orient="horz" pos="572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4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microsoft.com/office/2007/relationships/media" Target="../media/media2.mp4"/><Relationship Id="rId7" Type="http://schemas.openxmlformats.org/officeDocument/2006/relationships/image" Target="../media/image1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Harman </a:t>
            </a:r>
            <a:r>
              <a:rPr lang="en-US" altLang="ko-KR" dirty="0" err="1" smtClean="0"/>
              <a:t>Semicon</a:t>
            </a:r>
            <a:r>
              <a:rPr lang="en-US" altLang="ko-KR" dirty="0" smtClean="0"/>
              <a:t> </a:t>
            </a:r>
            <a:r>
              <a:rPr lang="en-US" altLang="ko-KR" dirty="0"/>
              <a:t>Academy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613836" y="2711655"/>
            <a:ext cx="7244289" cy="525462"/>
          </a:xfrm>
        </p:spPr>
        <p:txBody>
          <a:bodyPr/>
          <a:lstStyle/>
          <a:p>
            <a:r>
              <a:rPr lang="en-US" altLang="ko-KR" sz="2400" dirty="0" smtClean="0"/>
              <a:t>RISC-V CPU, Peripheral (TIM &amp; GPIO &amp; UART) design</a:t>
            </a:r>
            <a:endParaRPr lang="en-US" altLang="ko-KR" sz="24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613833" y="4011257"/>
            <a:ext cx="4184112" cy="207266"/>
          </a:xfrm>
        </p:spPr>
        <p:txBody>
          <a:bodyPr/>
          <a:lstStyle/>
          <a:p>
            <a:r>
              <a:rPr lang="en-US" altLang="ko-KR" dirty="0"/>
              <a:t>2024. </a:t>
            </a:r>
            <a:r>
              <a:rPr lang="en-US" altLang="ko-KR" dirty="0" smtClean="0"/>
              <a:t>06. 05~ </a:t>
            </a:r>
            <a:r>
              <a:rPr lang="en-US" altLang="ko-KR" dirty="0"/>
              <a:t>2024. </a:t>
            </a:r>
            <a:r>
              <a:rPr lang="en-US" altLang="ko-KR" dirty="0" smtClean="0"/>
              <a:t>06 </a:t>
            </a:r>
            <a:r>
              <a:rPr lang="en-US" altLang="ko-KR" dirty="0"/>
              <a:t>. </a:t>
            </a:r>
            <a:r>
              <a:rPr lang="en-US" altLang="ko-KR" dirty="0" smtClean="0"/>
              <a:t>10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1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CPU – Control Unit</a:t>
            </a:r>
            <a:endParaRPr lang="ko-KR" altLang="en-US" sz="2800" dirty="0">
              <a:latin typeface="+mn-lt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14726"/>
              </p:ext>
            </p:extLst>
          </p:nvPr>
        </p:nvGraphicFramePr>
        <p:xfrm>
          <a:off x="3556181" y="1187774"/>
          <a:ext cx="8378552" cy="50518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807">
                  <a:extLst>
                    <a:ext uri="{9D8B030D-6E8A-4147-A177-3AD203B41FA5}">
                      <a16:colId xmlns:a16="http://schemas.microsoft.com/office/drawing/2014/main" val="2386139790"/>
                    </a:ext>
                  </a:extLst>
                </a:gridCol>
                <a:gridCol w="621748">
                  <a:extLst>
                    <a:ext uri="{9D8B030D-6E8A-4147-A177-3AD203B41FA5}">
                      <a16:colId xmlns:a16="http://schemas.microsoft.com/office/drawing/2014/main" val="2688546595"/>
                    </a:ext>
                  </a:extLst>
                </a:gridCol>
                <a:gridCol w="1260760">
                  <a:extLst>
                    <a:ext uri="{9D8B030D-6E8A-4147-A177-3AD203B41FA5}">
                      <a16:colId xmlns:a16="http://schemas.microsoft.com/office/drawing/2014/main" val="2707733637"/>
                    </a:ext>
                  </a:extLst>
                </a:gridCol>
                <a:gridCol w="1145950">
                  <a:extLst>
                    <a:ext uri="{9D8B030D-6E8A-4147-A177-3AD203B41FA5}">
                      <a16:colId xmlns:a16="http://schemas.microsoft.com/office/drawing/2014/main" val="1606727602"/>
                    </a:ext>
                  </a:extLst>
                </a:gridCol>
                <a:gridCol w="1169355">
                  <a:extLst>
                    <a:ext uri="{9D8B030D-6E8A-4147-A177-3AD203B41FA5}">
                      <a16:colId xmlns:a16="http://schemas.microsoft.com/office/drawing/2014/main" val="3270996297"/>
                    </a:ext>
                  </a:extLst>
                </a:gridCol>
                <a:gridCol w="778562">
                  <a:extLst>
                    <a:ext uri="{9D8B030D-6E8A-4147-A177-3AD203B41FA5}">
                      <a16:colId xmlns:a16="http://schemas.microsoft.com/office/drawing/2014/main" val="420521748"/>
                    </a:ext>
                  </a:extLst>
                </a:gridCol>
                <a:gridCol w="703659">
                  <a:extLst>
                    <a:ext uri="{9D8B030D-6E8A-4147-A177-3AD203B41FA5}">
                      <a16:colId xmlns:a16="http://schemas.microsoft.com/office/drawing/2014/main" val="1275828470"/>
                    </a:ext>
                  </a:extLst>
                </a:gridCol>
                <a:gridCol w="650701">
                  <a:extLst>
                    <a:ext uri="{9D8B030D-6E8A-4147-A177-3AD203B41FA5}">
                      <a16:colId xmlns:a16="http://schemas.microsoft.com/office/drawing/2014/main" val="3081343432"/>
                    </a:ext>
                  </a:extLst>
                </a:gridCol>
                <a:gridCol w="751073">
                  <a:extLst>
                    <a:ext uri="{9D8B030D-6E8A-4147-A177-3AD203B41FA5}">
                      <a16:colId xmlns:a16="http://schemas.microsoft.com/office/drawing/2014/main" val="246141296"/>
                    </a:ext>
                  </a:extLst>
                </a:gridCol>
                <a:gridCol w="650937">
                  <a:extLst>
                    <a:ext uri="{9D8B030D-6E8A-4147-A177-3AD203B41FA5}">
                      <a16:colId xmlns:a16="http://schemas.microsoft.com/office/drawing/2014/main" val="3284767848"/>
                    </a:ext>
                  </a:extLst>
                </a:gridCol>
              </a:tblGrid>
              <a:tr h="75884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RFWe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ALUSrcMuxSel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RFWriteData</a:t>
                      </a:r>
                      <a:endParaRPr lang="en-US" sz="1400" dirty="0" smtClean="0">
                        <a:effectLst/>
                      </a:endParaRPr>
                    </a:p>
                    <a:p>
                      <a:pPr algn="ctr"/>
                      <a:r>
                        <a:rPr lang="en-US" sz="1400" dirty="0" err="1" smtClean="0">
                          <a:effectLst/>
                        </a:rPr>
                        <a:t>SrcMuxSel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dataMemWe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extType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JALSel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effectLst/>
                        </a:rPr>
                        <a:t>JALRSel</a:t>
                      </a:r>
                      <a:endParaRPr lang="en-US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ex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471656"/>
                  </a:ext>
                </a:extLst>
              </a:tr>
              <a:tr h="4172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R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xxx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400" dirty="0">
                        <a:effectLst/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636255"/>
                  </a:ext>
                </a:extLst>
              </a:tr>
              <a:tr h="4172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IL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000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LW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8659755"/>
                  </a:ext>
                </a:extLst>
              </a:tr>
              <a:tr h="4172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I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000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ADDI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951256"/>
                  </a:ext>
                </a:extLst>
              </a:tr>
              <a:tr h="4172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</a:rPr>
                        <a:t>I</a:t>
                      </a:r>
                      <a:r>
                        <a:rPr lang="en-US" altLang="ko-KR" sz="1400" dirty="0" smtClean="0">
                          <a:effectLst/>
                        </a:rPr>
                        <a:t>(SRAI)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SRAI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959509"/>
                  </a:ext>
                </a:extLst>
              </a:tr>
              <a:tr h="4172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001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SW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986793"/>
                  </a:ext>
                </a:extLst>
              </a:tr>
              <a:tr h="4172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010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BEQ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927361"/>
                  </a:ext>
                </a:extLst>
              </a:tr>
              <a:tr h="4172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U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011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LUI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387974"/>
                  </a:ext>
                </a:extLst>
              </a:tr>
              <a:tr h="53751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UA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x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11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011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AUIPC</a:t>
                      </a: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149338"/>
                  </a:ext>
                </a:extLst>
              </a:tr>
              <a:tr h="4172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J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x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JAL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386707"/>
                  </a:ext>
                </a:extLst>
              </a:tr>
              <a:tr h="41727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JI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</a:rPr>
                        <a:t>x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100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>
                          <a:effectLst/>
                        </a:rPr>
                        <a:t>1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</a:rPr>
                        <a:t>JALR</a:t>
                      </a:r>
                    </a:p>
                  </a:txBody>
                  <a:tcPr anchor="ctr"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30196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87024" y="1846606"/>
            <a:ext cx="3476547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Control Unit signal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RFWe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ALUSrcMuxSel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RFWirteDataSrcMuxSel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dataMemWe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extType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Branch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JALSel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 smtClean="0"/>
              <a:t>JALRSel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91719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12" y="1828979"/>
            <a:ext cx="6885705" cy="33749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F9EE806-30F5-86DD-848B-9DC688C7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CPU – R type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 txBox="1">
            <a:spLocks/>
          </p:cNvSpPr>
          <p:nvPr/>
        </p:nvSpPr>
        <p:spPr>
          <a:xfrm>
            <a:off x="6863051" y="3946542"/>
            <a:ext cx="5170896" cy="17530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dirty="0"/>
              <a:t>Control unit</a:t>
            </a:r>
            <a:r>
              <a:rPr lang="ko-KR" altLang="en-US" sz="1800" dirty="0"/>
              <a:t>에서 나온 </a:t>
            </a:r>
            <a:r>
              <a:rPr lang="en-US" altLang="ko-KR" sz="1800" dirty="0" err="1"/>
              <a:t>aluControl</a:t>
            </a:r>
            <a:r>
              <a:rPr lang="en-US" altLang="ko-KR" sz="1800" dirty="0"/>
              <a:t> </a:t>
            </a:r>
            <a:r>
              <a:rPr lang="ko-KR" altLang="en-US" sz="1800" dirty="0"/>
              <a:t>신호를 </a:t>
            </a:r>
            <a:r>
              <a:rPr lang="ko-KR" altLang="en-US" sz="1800" dirty="0" smtClean="0"/>
              <a:t>통해 </a:t>
            </a:r>
            <a:r>
              <a:rPr lang="en-US" altLang="ko-KR" sz="1800" dirty="0" smtClean="0"/>
              <a:t>R-type </a:t>
            </a:r>
            <a:r>
              <a:rPr lang="en-US" altLang="ko-KR" sz="1800" dirty="0"/>
              <a:t>Instruction</a:t>
            </a:r>
            <a:r>
              <a:rPr lang="ko-KR" altLang="en-US" sz="1800" dirty="0"/>
              <a:t>에 해당하는 연산 </a:t>
            </a:r>
            <a:r>
              <a:rPr lang="ko-KR" altLang="en-US" sz="1800" dirty="0" smtClean="0"/>
              <a:t>결과를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RegFile</a:t>
            </a:r>
            <a:r>
              <a:rPr lang="ko-KR" altLang="en-US" sz="1800" dirty="0" smtClean="0"/>
              <a:t>에 </a:t>
            </a:r>
            <a:r>
              <a:rPr lang="en-US" altLang="ko-KR" sz="1800" dirty="0" smtClean="0"/>
              <a:t>Write</a:t>
            </a:r>
            <a:endParaRPr lang="en-US" altLang="ko-KR" sz="1800" dirty="0"/>
          </a:p>
          <a:p>
            <a:pPr lvl="1">
              <a:lnSpc>
                <a:spcPct val="150000"/>
              </a:lnSpc>
            </a:pPr>
            <a:endParaRPr lang="fr-FR" altLang="ko-KR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951"/>
          <a:stretch/>
        </p:blipFill>
        <p:spPr>
          <a:xfrm>
            <a:off x="7239786" y="1024169"/>
            <a:ext cx="4269910" cy="2738514"/>
          </a:xfrm>
          <a:prstGeom prst="rect">
            <a:avLst/>
          </a:prstGeom>
        </p:spPr>
      </p:pic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4447C7CE-1174-5DA5-EE22-0043D91BAAF1}"/>
              </a:ext>
            </a:extLst>
          </p:cNvPr>
          <p:cNvSpPr txBox="1">
            <a:spLocks/>
          </p:cNvSpPr>
          <p:nvPr/>
        </p:nvSpPr>
        <p:spPr>
          <a:xfrm>
            <a:off x="819116" y="995381"/>
            <a:ext cx="5972209" cy="48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03468A"/>
                </a:solidFill>
              </a:rPr>
              <a:t>CPU – R Type</a:t>
            </a:r>
            <a:endParaRPr lang="ko-KR" altLang="en-US" sz="2400" dirty="0">
              <a:solidFill>
                <a:srgbClr val="034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3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136559" y="1593962"/>
            <a:ext cx="7347616" cy="4684918"/>
          </a:xfrm>
          <a:prstGeom prst="rect">
            <a:avLst/>
          </a:prstGeom>
          <a:noFill/>
          <a:ln>
            <a:solidFill>
              <a:srgbClr val="67C5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60770" y="641823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Code exchange  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77" y="2667398"/>
            <a:ext cx="3515610" cy="25624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204" y="2488999"/>
            <a:ext cx="3252033" cy="2732652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229" y="2537266"/>
            <a:ext cx="4029935" cy="2732652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412" y="1291014"/>
            <a:ext cx="1600423" cy="447737"/>
          </a:xfrm>
          <a:prstGeom prst="rect">
            <a:avLst/>
          </a:prstGeom>
        </p:spPr>
      </p:pic>
      <p:cxnSp>
        <p:nvCxnSpPr>
          <p:cNvPr id="48" name="구부러진 연결선 47"/>
          <p:cNvCxnSpPr>
            <a:stCxn id="4" idx="0"/>
            <a:endCxn id="6" idx="0"/>
          </p:cNvCxnSpPr>
          <p:nvPr/>
        </p:nvCxnSpPr>
        <p:spPr>
          <a:xfrm rot="5400000" flipH="1" flipV="1">
            <a:off x="3743102" y="804280"/>
            <a:ext cx="178399" cy="3547839"/>
          </a:xfrm>
          <a:prstGeom prst="curvedConnector3">
            <a:avLst>
              <a:gd name="adj1" fmla="val 228140"/>
            </a:avLst>
          </a:prstGeom>
          <a:ln w="38100">
            <a:solidFill>
              <a:srgbClr val="67C52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090443" y="5603453"/>
            <a:ext cx="364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C-language  -&gt;  Assembly-language</a:t>
            </a:r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583235" y="1593962"/>
            <a:ext cx="4485276" cy="4684918"/>
          </a:xfrm>
          <a:prstGeom prst="rect">
            <a:avLst/>
          </a:prstGeom>
          <a:noFill/>
          <a:ln>
            <a:solidFill>
              <a:srgbClr val="29B6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253" y="1340728"/>
            <a:ext cx="3231565" cy="43832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004693" y="5685405"/>
            <a:ext cx="3642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Assembly-language -&gt; Machine-Code</a:t>
            </a:r>
            <a:endParaRPr lang="ko-KR" altLang="en-US" dirty="0"/>
          </a:p>
        </p:txBody>
      </p:sp>
      <p:cxnSp>
        <p:nvCxnSpPr>
          <p:cNvPr id="52" name="구부러진 연결선 51"/>
          <p:cNvCxnSpPr>
            <a:stCxn id="6" idx="0"/>
            <a:endCxn id="43" idx="0"/>
          </p:cNvCxnSpPr>
          <p:nvPr/>
        </p:nvCxnSpPr>
        <p:spPr>
          <a:xfrm rot="16200000" flipH="1">
            <a:off x="7691575" y="403644"/>
            <a:ext cx="48267" cy="4218976"/>
          </a:xfrm>
          <a:prstGeom prst="curvedConnector3">
            <a:avLst>
              <a:gd name="adj1" fmla="val -473616"/>
            </a:avLst>
          </a:prstGeom>
          <a:ln w="38100">
            <a:solidFill>
              <a:srgbClr val="084E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9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EE806-30F5-86DD-848B-9DC688C7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CPU – R type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2981" y="1057988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초기값 설정 </a:t>
            </a:r>
            <a:endParaRPr lang="en-US" altLang="ko-KR" b="1" dirty="0" smtClean="0"/>
          </a:p>
        </p:txBody>
      </p:sp>
      <p:grpSp>
        <p:nvGrpSpPr>
          <p:cNvPr id="6" name="그룹 5"/>
          <p:cNvGrpSpPr/>
          <p:nvPr/>
        </p:nvGrpSpPr>
        <p:grpSpPr>
          <a:xfrm>
            <a:off x="6943985" y="1070669"/>
            <a:ext cx="4539459" cy="5341205"/>
            <a:chOff x="3386665" y="1000792"/>
            <a:chExt cx="4539459" cy="534120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6665" y="1000792"/>
              <a:ext cx="4539459" cy="5341205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3436165" y="1277817"/>
              <a:ext cx="4334934" cy="16518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오른쪽 화살표 12"/>
          <p:cNvSpPr/>
          <p:nvPr/>
        </p:nvSpPr>
        <p:spPr>
          <a:xfrm>
            <a:off x="6167669" y="1634194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39551" y="1427320"/>
            <a:ext cx="22190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Register default value</a:t>
            </a:r>
          </a:p>
          <a:p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RegFile</a:t>
            </a:r>
            <a:r>
              <a:rPr lang="en-US" altLang="ko-KR" sz="1600" dirty="0" smtClean="0"/>
              <a:t>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(0</a:t>
            </a:r>
            <a:r>
              <a:rPr lang="ko-KR" altLang="en-US" sz="1600" dirty="0" smtClean="0"/>
              <a:t>≤</a:t>
            </a:r>
            <a:r>
              <a:rPr lang="en-US" altLang="ko-KR" sz="1600" dirty="0" err="1" smtClean="0"/>
              <a:t>i</a:t>
            </a:r>
            <a:r>
              <a:rPr lang="ko-KR" altLang="en-US" sz="1600" dirty="0" smtClean="0"/>
              <a:t>≤</a:t>
            </a:r>
            <a:r>
              <a:rPr lang="en-US" altLang="ko-KR" sz="1600" dirty="0" smtClean="0"/>
              <a:t>5)</a:t>
            </a:r>
          </a:p>
        </p:txBody>
      </p:sp>
      <p:sp>
        <p:nvSpPr>
          <p:cNvPr id="15" name="오른쪽 화살표 14"/>
          <p:cNvSpPr/>
          <p:nvPr/>
        </p:nvSpPr>
        <p:spPr>
          <a:xfrm>
            <a:off x="6167669" y="3241585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672733" y="2715945"/>
          <a:ext cx="5185887" cy="362605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41754">
                  <a:extLst>
                    <a:ext uri="{9D8B030D-6E8A-4147-A177-3AD203B41FA5}">
                      <a16:colId xmlns:a16="http://schemas.microsoft.com/office/drawing/2014/main" val="3506776285"/>
                    </a:ext>
                  </a:extLst>
                </a:gridCol>
                <a:gridCol w="1540627">
                  <a:extLst>
                    <a:ext uri="{9D8B030D-6E8A-4147-A177-3AD203B41FA5}">
                      <a16:colId xmlns:a16="http://schemas.microsoft.com/office/drawing/2014/main" val="213189988"/>
                    </a:ext>
                  </a:extLst>
                </a:gridCol>
                <a:gridCol w="663337">
                  <a:extLst>
                    <a:ext uri="{9D8B030D-6E8A-4147-A177-3AD203B41FA5}">
                      <a16:colId xmlns:a16="http://schemas.microsoft.com/office/drawing/2014/main" val="1661969524"/>
                    </a:ext>
                  </a:extLst>
                </a:gridCol>
                <a:gridCol w="662354">
                  <a:extLst>
                    <a:ext uri="{9D8B030D-6E8A-4147-A177-3AD203B41FA5}">
                      <a16:colId xmlns:a16="http://schemas.microsoft.com/office/drawing/2014/main" val="4283747124"/>
                    </a:ext>
                  </a:extLst>
                </a:gridCol>
                <a:gridCol w="650631">
                  <a:extLst>
                    <a:ext uri="{9D8B030D-6E8A-4147-A177-3AD203B41FA5}">
                      <a16:colId xmlns:a16="http://schemas.microsoft.com/office/drawing/2014/main" val="1633932529"/>
                    </a:ext>
                  </a:extLst>
                </a:gridCol>
                <a:gridCol w="627184">
                  <a:extLst>
                    <a:ext uri="{9D8B030D-6E8A-4147-A177-3AD203B41FA5}">
                      <a16:colId xmlns:a16="http://schemas.microsoft.com/office/drawing/2014/main" val="101306408"/>
                    </a:ext>
                  </a:extLst>
                </a:gridCol>
              </a:tblGrid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MNEMONIC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rd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rs1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rs2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result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47535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ADD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+ rs2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242002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SUB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– rs2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66303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rs1 &lt;&lt; rs2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62474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SRL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&gt;&gt; rs2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06152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SRA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rs1 &gt;&gt;&gt; rs2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342641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(rs1 &lt; rs2) ? 1:0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053985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(rs1 &lt; rs2) ? 1:0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90470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SLTU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(rs1 &lt; rs2) ? 1:0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16953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SLTU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(rs1 &lt; rs2) ? 1:0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05221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XOR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aseline="0" dirty="0" err="1" smtClean="0"/>
                        <a:t>rd</a:t>
                      </a:r>
                      <a:r>
                        <a:rPr lang="en-US" altLang="ko-KR" sz="1200" baseline="0" dirty="0" smtClean="0"/>
                        <a:t> = rs1 ^  rs2 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96840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&amp; rs2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68757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 rs1 | rs2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245627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5" y="1057988"/>
            <a:ext cx="2905809" cy="142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6" y="1990802"/>
            <a:ext cx="7527655" cy="319819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F9EE806-30F5-86DD-848B-9DC688C7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CPU – I type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 txBox="1">
            <a:spLocks/>
          </p:cNvSpPr>
          <p:nvPr/>
        </p:nvSpPr>
        <p:spPr>
          <a:xfrm>
            <a:off x="7694024" y="4100400"/>
            <a:ext cx="4354677" cy="21772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 smtClean="0"/>
              <a:t>Immediate(</a:t>
            </a:r>
            <a:r>
              <a:rPr lang="ko-KR" altLang="en-US" sz="1600" dirty="0" err="1" smtClean="0"/>
              <a:t>상수값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추가 </a:t>
            </a:r>
            <a:r>
              <a:rPr lang="en-US" altLang="ko-KR" sz="1600" dirty="0" smtClean="0">
                <a:sym typeface="Wingdings" panose="05000000000000000000" pitchFamily="2" charset="2"/>
              </a:rPr>
              <a:t> Extend </a:t>
            </a:r>
            <a:r>
              <a:rPr lang="ko-KR" altLang="en-US" sz="1600" dirty="0" smtClean="0">
                <a:sym typeface="Wingdings" panose="05000000000000000000" pitchFamily="2" charset="2"/>
              </a:rPr>
              <a:t>추가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Data Memory 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Data Read</a:t>
            </a:r>
            <a:r>
              <a:rPr lang="ko-KR" altLang="en-US" sz="1600" dirty="0" smtClean="0"/>
              <a:t>를 위한 </a:t>
            </a:r>
            <a:r>
              <a:rPr lang="en-US" altLang="ko-KR" sz="1600" dirty="0" smtClean="0"/>
              <a:t>Mux </a:t>
            </a:r>
            <a:r>
              <a:rPr lang="ko-KR" altLang="en-US" sz="1600" dirty="0" smtClean="0"/>
              <a:t>추가 </a:t>
            </a:r>
            <a:r>
              <a:rPr lang="en-US" altLang="ko-KR" sz="1600" dirty="0" smtClean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err="1" smtClean="0"/>
              <a:t>RegFile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Read Data</a:t>
            </a:r>
            <a:r>
              <a:rPr lang="ko-KR" altLang="en-US" sz="1600" dirty="0" smtClean="0"/>
              <a:t>와 </a:t>
            </a:r>
            <a:r>
              <a:rPr lang="en-US" altLang="ko-KR" sz="1600" dirty="0" err="1" smtClean="0"/>
              <a:t>Imm</a:t>
            </a:r>
            <a:r>
              <a:rPr lang="en-US" altLang="ko-KR" sz="1600" dirty="0" smtClean="0"/>
              <a:t> Data </a:t>
            </a:r>
            <a:r>
              <a:rPr lang="ko-KR" altLang="en-US" sz="1600" dirty="0" smtClean="0"/>
              <a:t>구별을 위한 </a:t>
            </a:r>
            <a:r>
              <a:rPr lang="en-US" altLang="ko-KR" sz="1600" dirty="0" smtClean="0"/>
              <a:t>MUX </a:t>
            </a:r>
            <a:r>
              <a:rPr lang="ko-KR" altLang="en-US" sz="1600" dirty="0" smtClean="0"/>
              <a:t>추가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fr-FR" altLang="ko-KR" sz="1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2040"/>
          <a:stretch/>
        </p:blipFill>
        <p:spPr>
          <a:xfrm>
            <a:off x="8162690" y="1235663"/>
            <a:ext cx="3417347" cy="2490090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4447C7CE-1174-5DA5-EE22-0043D91BAAF1}"/>
              </a:ext>
            </a:extLst>
          </p:cNvPr>
          <p:cNvSpPr txBox="1">
            <a:spLocks/>
          </p:cNvSpPr>
          <p:nvPr/>
        </p:nvSpPr>
        <p:spPr>
          <a:xfrm>
            <a:off x="819116" y="995381"/>
            <a:ext cx="5972209" cy="48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03468A"/>
                </a:solidFill>
              </a:rPr>
              <a:t>CPU – I Type</a:t>
            </a:r>
            <a:endParaRPr lang="ko-KR" altLang="en-US" sz="2400" dirty="0">
              <a:solidFill>
                <a:srgbClr val="034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43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50602"/>
          <a:stretch/>
        </p:blipFill>
        <p:spPr>
          <a:xfrm>
            <a:off x="8088255" y="1070071"/>
            <a:ext cx="3643521" cy="197357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F9EE806-30F5-86DD-848B-9DC688C7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CPU – I type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683" y="124665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초기값 설정 </a:t>
            </a:r>
            <a:endParaRPr lang="en-US" altLang="ko-KR" b="1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63050"/>
          <a:stretch/>
        </p:blipFill>
        <p:spPr>
          <a:xfrm>
            <a:off x="3409949" y="1070071"/>
            <a:ext cx="4539459" cy="197357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3618442" y="1391760"/>
            <a:ext cx="8113334" cy="16518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880" y="3326721"/>
            <a:ext cx="4882258" cy="3027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3683" y="2262319"/>
            <a:ext cx="22190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Ram default value</a:t>
            </a:r>
          </a:p>
          <a:p>
            <a:r>
              <a:rPr lang="en-US" altLang="ko-KR" sz="1600" dirty="0" smtClean="0"/>
              <a:t>: ram[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 = 100+i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3683" y="1615988"/>
            <a:ext cx="221906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Register default value</a:t>
            </a:r>
          </a:p>
          <a:p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RegFile</a:t>
            </a:r>
            <a:r>
              <a:rPr lang="en-US" altLang="ko-KR" sz="1600" dirty="0" smtClean="0"/>
              <a:t>[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]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(0</a:t>
            </a:r>
            <a:r>
              <a:rPr lang="ko-KR" altLang="en-US" sz="1600" dirty="0" smtClean="0"/>
              <a:t>≤</a:t>
            </a:r>
            <a:r>
              <a:rPr lang="en-US" altLang="ko-KR" sz="1600" dirty="0" err="1" smtClean="0"/>
              <a:t>i</a:t>
            </a:r>
            <a:r>
              <a:rPr lang="ko-KR" altLang="en-US" sz="1600" dirty="0" smtClean="0"/>
              <a:t>≤</a:t>
            </a:r>
            <a:r>
              <a:rPr lang="en-US" altLang="ko-KR" sz="1600" dirty="0" smtClean="0"/>
              <a:t>5)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2711183" y="2118386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>
            <a:off x="5675808" y="4649394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244623" y="3484875"/>
          <a:ext cx="5332125" cy="306819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071131">
                  <a:extLst>
                    <a:ext uri="{9D8B030D-6E8A-4147-A177-3AD203B41FA5}">
                      <a16:colId xmlns:a16="http://schemas.microsoft.com/office/drawing/2014/main" val="3506776285"/>
                    </a:ext>
                  </a:extLst>
                </a:gridCol>
                <a:gridCol w="1584071">
                  <a:extLst>
                    <a:ext uri="{9D8B030D-6E8A-4147-A177-3AD203B41FA5}">
                      <a16:colId xmlns:a16="http://schemas.microsoft.com/office/drawing/2014/main" val="213189988"/>
                    </a:ext>
                  </a:extLst>
                </a:gridCol>
                <a:gridCol w="682043">
                  <a:extLst>
                    <a:ext uri="{9D8B030D-6E8A-4147-A177-3AD203B41FA5}">
                      <a16:colId xmlns:a16="http://schemas.microsoft.com/office/drawing/2014/main" val="1661969524"/>
                    </a:ext>
                  </a:extLst>
                </a:gridCol>
                <a:gridCol w="681032">
                  <a:extLst>
                    <a:ext uri="{9D8B030D-6E8A-4147-A177-3AD203B41FA5}">
                      <a16:colId xmlns:a16="http://schemas.microsoft.com/office/drawing/2014/main" val="4283747124"/>
                    </a:ext>
                  </a:extLst>
                </a:gridCol>
                <a:gridCol w="668978">
                  <a:extLst>
                    <a:ext uri="{9D8B030D-6E8A-4147-A177-3AD203B41FA5}">
                      <a16:colId xmlns:a16="http://schemas.microsoft.com/office/drawing/2014/main" val="1633932529"/>
                    </a:ext>
                  </a:extLst>
                </a:gridCol>
                <a:gridCol w="644870">
                  <a:extLst>
                    <a:ext uri="{9D8B030D-6E8A-4147-A177-3AD203B41FA5}">
                      <a16:colId xmlns:a16="http://schemas.microsoft.com/office/drawing/2014/main" val="101306408"/>
                    </a:ext>
                  </a:extLst>
                </a:gridCol>
              </a:tblGrid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MNEMONIC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/>
                        <a:t>rd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rs1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rs2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result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47535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M [rs1 + </a:t>
                      </a:r>
                      <a:r>
                        <a:rPr lang="en-US" altLang="ko-KR" sz="1200" dirty="0" err="1" smtClean="0"/>
                        <a:t>imm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H663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242002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ADDI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+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imm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66303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SLTI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(rs1 &lt; </a:t>
                      </a:r>
                      <a:r>
                        <a:rPr lang="en-US" altLang="ko-KR" sz="1200" baseline="0" dirty="0" err="1" smtClean="0"/>
                        <a:t>imm</a:t>
                      </a:r>
                      <a:r>
                        <a:rPr lang="en-US" altLang="ko-KR" sz="1200" baseline="0" dirty="0" smtClean="0"/>
                        <a:t>) ? 1 : 0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62474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SLTIU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(rs1 &lt; </a:t>
                      </a:r>
                      <a:r>
                        <a:rPr lang="en-US" altLang="ko-KR" sz="1200" baseline="0" dirty="0" err="1" smtClean="0"/>
                        <a:t>imm</a:t>
                      </a:r>
                      <a:r>
                        <a:rPr lang="en-US" altLang="ko-KR" sz="1200" baseline="0" dirty="0" smtClean="0"/>
                        <a:t>) ? 1 : 0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06152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XORI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^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342641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ORI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|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053985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ANDI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&amp;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90470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SLLI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&lt;&lt; </a:t>
                      </a:r>
                      <a:r>
                        <a:rPr lang="en-US" altLang="ko-KR" sz="1200" dirty="0" err="1" smtClean="0"/>
                        <a:t>imm</a:t>
                      </a:r>
                      <a:r>
                        <a:rPr lang="en-US" altLang="ko-KR" sz="1200" dirty="0" smtClean="0"/>
                        <a:t>[4:0]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16953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SRLI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</a:t>
                      </a:r>
                      <a:r>
                        <a:rPr lang="en-US" altLang="ko-KR" sz="1200" baseline="0" dirty="0" smtClean="0"/>
                        <a:t> &gt;&gt; </a:t>
                      </a:r>
                      <a:r>
                        <a:rPr lang="en-US" altLang="ko-KR" sz="1200" baseline="0" dirty="0" err="1" smtClean="0"/>
                        <a:t>imm</a:t>
                      </a:r>
                      <a:r>
                        <a:rPr lang="en-US" altLang="ko-KR" sz="1200" baseline="0" dirty="0" smtClean="0"/>
                        <a:t>[4:0]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02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05221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SRAI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&gt;&gt;&gt; </a:t>
                      </a:r>
                      <a:r>
                        <a:rPr lang="en-US" altLang="ko-KR" sz="1200" dirty="0" err="1" smtClean="0"/>
                        <a:t>imm</a:t>
                      </a:r>
                      <a:r>
                        <a:rPr lang="en-US" altLang="ko-KR" sz="1200" dirty="0" smtClean="0"/>
                        <a:t>[4:0]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X27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968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0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361" y="1158561"/>
            <a:ext cx="8095799" cy="33869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F9EE806-30F5-86DD-848B-9DC688C7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CPU – B type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447C7CE-1174-5DA5-EE22-0043D91BAAF1}"/>
              </a:ext>
            </a:extLst>
          </p:cNvPr>
          <p:cNvSpPr txBox="1">
            <a:spLocks/>
          </p:cNvSpPr>
          <p:nvPr/>
        </p:nvSpPr>
        <p:spPr>
          <a:xfrm>
            <a:off x="819116" y="995381"/>
            <a:ext cx="5972209" cy="48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03468A"/>
                </a:solidFill>
              </a:rPr>
              <a:t>CPU – B Type</a:t>
            </a:r>
            <a:endParaRPr lang="ko-KR" altLang="en-US" sz="2400" dirty="0">
              <a:solidFill>
                <a:srgbClr val="03468A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13" y="4708671"/>
            <a:ext cx="4007593" cy="1463619"/>
          </a:xfrm>
          <a:prstGeom prst="rect">
            <a:avLst/>
          </a:prstGeom>
        </p:spPr>
      </p:pic>
      <p:sp>
        <p:nvSpPr>
          <p:cNvPr id="8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 txBox="1">
            <a:spLocks/>
          </p:cNvSpPr>
          <p:nvPr/>
        </p:nvSpPr>
        <p:spPr>
          <a:xfrm>
            <a:off x="6592712" y="4713555"/>
            <a:ext cx="3859751" cy="14782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 smtClean="0"/>
              <a:t>If</a:t>
            </a:r>
            <a:r>
              <a:rPr lang="ko-KR" altLang="en-US" sz="1600" dirty="0" smtClean="0"/>
              <a:t>문</a:t>
            </a:r>
            <a:r>
              <a:rPr lang="en-US" altLang="ko-KR" sz="1600" dirty="0" smtClean="0"/>
              <a:t>, case</a:t>
            </a:r>
            <a:r>
              <a:rPr lang="ko-KR" altLang="en-US" sz="1600" dirty="0" smtClean="0"/>
              <a:t>문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등 분기점을 나누는 </a:t>
            </a:r>
            <a:r>
              <a:rPr lang="en-US" altLang="ko-KR" sz="1600" dirty="0" smtClean="0"/>
              <a:t>B type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True or False </a:t>
            </a:r>
            <a:r>
              <a:rPr lang="ko-KR" altLang="en-US" sz="1600" dirty="0" smtClean="0"/>
              <a:t>에 따라 명령을 건너뛰어야 한다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endParaRPr lang="en-US" altLang="ko-KR" sz="1600" dirty="0"/>
          </a:p>
          <a:p>
            <a:pPr lvl="1">
              <a:lnSpc>
                <a:spcPct val="150000"/>
              </a:lnSpc>
            </a:pPr>
            <a:endParaRPr lang="fr-FR" altLang="ko-KR" sz="1100" dirty="0"/>
          </a:p>
        </p:txBody>
      </p:sp>
    </p:spTree>
    <p:extLst>
      <p:ext uri="{BB962C8B-B14F-4D97-AF65-F5344CB8AC3E}">
        <p14:creationId xmlns:p14="http://schemas.microsoft.com/office/powerpoint/2010/main" val="87043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EE806-30F5-86DD-848B-9DC688C7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CPU – B type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6559" y="2461261"/>
            <a:ext cx="5121241" cy="1874394"/>
            <a:chOff x="737055" y="1150187"/>
            <a:chExt cx="5353797" cy="190998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2"/>
            <a:srcRect b="93101"/>
            <a:stretch/>
          </p:blipFill>
          <p:spPr>
            <a:xfrm>
              <a:off x="737055" y="1150187"/>
              <a:ext cx="5353797" cy="245804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/>
            <a:srcRect t="53291"/>
            <a:stretch/>
          </p:blipFill>
          <p:spPr>
            <a:xfrm>
              <a:off x="737055" y="1395991"/>
              <a:ext cx="5353797" cy="1664176"/>
            </a:xfrm>
            <a:prstGeom prst="rect">
              <a:avLst/>
            </a:prstGeom>
          </p:spPr>
        </p:pic>
      </p:grpSp>
      <p:sp>
        <p:nvSpPr>
          <p:cNvPr id="9" name="오른쪽 화살표 8"/>
          <p:cNvSpPr/>
          <p:nvPr/>
        </p:nvSpPr>
        <p:spPr>
          <a:xfrm>
            <a:off x="5326092" y="3183392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6050281" y="913017"/>
          <a:ext cx="5737226" cy="545024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57008">
                  <a:extLst>
                    <a:ext uri="{9D8B030D-6E8A-4147-A177-3AD203B41FA5}">
                      <a16:colId xmlns:a16="http://schemas.microsoft.com/office/drawing/2014/main" val="3506776285"/>
                    </a:ext>
                  </a:extLst>
                </a:gridCol>
                <a:gridCol w="1599205">
                  <a:extLst>
                    <a:ext uri="{9D8B030D-6E8A-4147-A177-3AD203B41FA5}">
                      <a16:colId xmlns:a16="http://schemas.microsoft.com/office/drawing/2014/main" val="213189988"/>
                    </a:ext>
                  </a:extLst>
                </a:gridCol>
                <a:gridCol w="448876">
                  <a:extLst>
                    <a:ext uri="{9D8B030D-6E8A-4147-A177-3AD203B41FA5}">
                      <a16:colId xmlns:a16="http://schemas.microsoft.com/office/drawing/2014/main" val="1661969524"/>
                    </a:ext>
                  </a:extLst>
                </a:gridCol>
                <a:gridCol w="449946">
                  <a:extLst>
                    <a:ext uri="{9D8B030D-6E8A-4147-A177-3AD203B41FA5}">
                      <a16:colId xmlns:a16="http://schemas.microsoft.com/office/drawing/2014/main" val="4283747124"/>
                    </a:ext>
                  </a:extLst>
                </a:gridCol>
                <a:gridCol w="449946">
                  <a:extLst>
                    <a:ext uri="{9D8B030D-6E8A-4147-A177-3AD203B41FA5}">
                      <a16:colId xmlns:a16="http://schemas.microsoft.com/office/drawing/2014/main" val="1633932529"/>
                    </a:ext>
                  </a:extLst>
                </a:gridCol>
                <a:gridCol w="1044730">
                  <a:extLst>
                    <a:ext uri="{9D8B030D-6E8A-4147-A177-3AD203B41FA5}">
                      <a16:colId xmlns:a16="http://schemas.microsoft.com/office/drawing/2014/main" val="101306408"/>
                    </a:ext>
                  </a:extLst>
                </a:gridCol>
                <a:gridCol w="787515">
                  <a:extLst>
                    <a:ext uri="{9D8B030D-6E8A-4147-A177-3AD203B41FA5}">
                      <a16:colId xmlns:a16="http://schemas.microsoft.com/office/drawing/2014/main" val="4207192607"/>
                    </a:ext>
                  </a:extLst>
                </a:gridCol>
              </a:tblGrid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MNEMONIC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result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sequence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747535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If(rs1 == rs2)PC +=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242002"/>
                  </a:ext>
                </a:extLst>
              </a:tr>
              <a:tr h="273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ADD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+ rs2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X6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X5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9(Action</a:t>
                      </a:r>
                      <a:r>
                        <a:rPr lang="en-US" altLang="ko-KR" sz="1200" baseline="0" dirty="0" smtClean="0"/>
                        <a:t> X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366303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BEQ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If(rs1 == rs2)PC +=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6962474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SUB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rs1 – rs2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X7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2(Action</a:t>
                      </a:r>
                      <a:r>
                        <a:rPr lang="en-US" altLang="ko-KR" sz="1200" baseline="0" dirty="0" smtClean="0"/>
                        <a:t> O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06152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BNE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If(rs1 != rs2)PC +=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7342641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AND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 rs1 &amp; rs2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0(Action</a:t>
                      </a:r>
                      <a:r>
                        <a:rPr lang="en-US" altLang="ko-KR" sz="1200" baseline="0" dirty="0" smtClean="0"/>
                        <a:t> X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053985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BNE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If(rs1 != rs2)PC +=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90470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 rs1 | rs2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X9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3(Action</a:t>
                      </a:r>
                      <a:r>
                        <a:rPr lang="en-US" altLang="ko-KR" sz="1200" baseline="0" dirty="0" smtClean="0"/>
                        <a:t> O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1816953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BLT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If(rs1 &lt;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rs2)PC +=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7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505221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M [rs1 + </a:t>
                      </a:r>
                      <a:r>
                        <a:rPr lang="en-US" altLang="ko-KR" sz="1200" dirty="0" err="1" smtClean="0"/>
                        <a:t>imm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102(Action</a:t>
                      </a:r>
                      <a:r>
                        <a:rPr lang="en-US" altLang="ko-KR" sz="1200" baseline="0" dirty="0" smtClean="0"/>
                        <a:t> X</a:t>
                      </a:r>
                      <a:r>
                        <a:rPr lang="en-US" altLang="ko-KR" sz="12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596840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BLT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If(rs1 &lt;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rs2)PC +=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368757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M [rs1 + </a:t>
                      </a:r>
                      <a:r>
                        <a:rPr lang="en-US" altLang="ko-KR" sz="1200" dirty="0" err="1" smtClean="0"/>
                        <a:t>imm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102(Action</a:t>
                      </a:r>
                      <a:r>
                        <a:rPr lang="en-US" altLang="ko-KR" sz="1200" baseline="0" dirty="0" smtClean="0"/>
                        <a:t> O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1245627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BGE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If(rs1 &gt;=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rs2)PC +=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27416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M [rs1 + </a:t>
                      </a:r>
                      <a:r>
                        <a:rPr lang="en-US" altLang="ko-KR" sz="1200" dirty="0" err="1" smtClean="0"/>
                        <a:t>imm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103(Action</a:t>
                      </a:r>
                      <a:r>
                        <a:rPr lang="en-US" altLang="ko-KR" sz="1200" baseline="0" dirty="0" smtClean="0"/>
                        <a:t> X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3570541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BGE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If(rs1 &gt;=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dirty="0" smtClean="0"/>
                        <a:t>rs2)PC += </a:t>
                      </a:r>
                      <a:r>
                        <a:rPr lang="en-US" altLang="ko-KR" sz="1200" dirty="0" err="1" smtClean="0"/>
                        <a:t>imm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805373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M [rs1 + </a:t>
                      </a:r>
                      <a:r>
                        <a:rPr lang="en-US" altLang="ko-KR" sz="1200" dirty="0" err="1" smtClean="0"/>
                        <a:t>imm</a:t>
                      </a:r>
                      <a:r>
                        <a:rPr lang="en-US" altLang="ko-KR" sz="1200" dirty="0" smtClean="0"/>
                        <a:t>]</a:t>
                      </a:r>
                      <a:endParaRPr lang="ko-KR" altLang="en-US" sz="1200" dirty="0" smtClean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103(Action</a:t>
                      </a:r>
                      <a:r>
                        <a:rPr lang="en-US" altLang="ko-KR" sz="1200" baseline="0" dirty="0" smtClean="0"/>
                        <a:t> O</a:t>
                      </a:r>
                      <a:r>
                        <a:rPr lang="en-US" altLang="ko-KR" sz="1200" dirty="0" smtClean="0"/>
                        <a:t>)</a:t>
                      </a:r>
                      <a:endParaRPr lang="ko-KR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47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41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19" y="1791897"/>
            <a:ext cx="7696735" cy="370393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F9EE806-30F5-86DD-848B-9DC688C7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CPU – S type, U – Type, J - Type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7" name="내용 개체 틀 3">
            <a:extLst>
              <a:ext uri="{FF2B5EF4-FFF2-40B4-BE49-F238E27FC236}">
                <a16:creationId xmlns:a16="http://schemas.microsoft.com/office/drawing/2014/main" id="{4447C7CE-1174-5DA5-EE22-0043D91BAAF1}"/>
              </a:ext>
            </a:extLst>
          </p:cNvPr>
          <p:cNvSpPr txBox="1">
            <a:spLocks/>
          </p:cNvSpPr>
          <p:nvPr/>
        </p:nvSpPr>
        <p:spPr>
          <a:xfrm>
            <a:off x="819116" y="995381"/>
            <a:ext cx="5972209" cy="48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03468A"/>
                </a:solidFill>
              </a:rPr>
              <a:t>CPU –  S, U, J Type</a:t>
            </a:r>
            <a:endParaRPr lang="ko-KR" altLang="en-US" sz="2400" dirty="0">
              <a:solidFill>
                <a:srgbClr val="03468A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154" y="1315002"/>
            <a:ext cx="3981761" cy="2579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988" y="1605890"/>
            <a:ext cx="3904116" cy="758535"/>
          </a:xfrm>
          <a:prstGeom prst="rect">
            <a:avLst/>
          </a:prstGeom>
        </p:spPr>
      </p:pic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 txBox="1">
            <a:spLocks/>
          </p:cNvSpPr>
          <p:nvPr/>
        </p:nvSpPr>
        <p:spPr>
          <a:xfrm>
            <a:off x="8041353" y="2941968"/>
            <a:ext cx="3859751" cy="2912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200" dirty="0" smtClean="0"/>
              <a:t>S type : Data Memory </a:t>
            </a:r>
            <a:r>
              <a:rPr lang="ko-KR" altLang="en-US" sz="1200" dirty="0" smtClean="0"/>
              <a:t>에 데이터를 저장</a:t>
            </a: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r>
              <a:rPr lang="en-US" altLang="ko-KR" sz="900" dirty="0" smtClean="0"/>
              <a:t>Data Memory Write Address </a:t>
            </a:r>
            <a:r>
              <a:rPr lang="ko-KR" altLang="en-US" sz="900" dirty="0" smtClean="0"/>
              <a:t>와 저장할 변수 </a:t>
            </a:r>
            <a:r>
              <a:rPr lang="en-US" altLang="ko-KR" sz="900" dirty="0" smtClean="0"/>
              <a:t>rs2</a:t>
            </a:r>
            <a:r>
              <a:rPr lang="ko-KR" altLang="en-US" sz="900" dirty="0" smtClean="0"/>
              <a:t>로 </a:t>
            </a:r>
            <a:r>
              <a:rPr lang="en-US" altLang="ko-KR" sz="900" dirty="0" smtClean="0"/>
              <a:t>RAM</a:t>
            </a:r>
            <a:r>
              <a:rPr lang="ko-KR" altLang="en-US" sz="900" dirty="0" smtClean="0"/>
              <a:t>에 저장하도록 설계</a:t>
            </a:r>
            <a:endParaRPr lang="en-US" altLang="ko-KR" sz="900" dirty="0" smtClean="0"/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U type : OP </a:t>
            </a:r>
            <a:r>
              <a:rPr lang="ko-KR" altLang="en-US" sz="1200" dirty="0" smtClean="0"/>
              <a:t>코드와 </a:t>
            </a:r>
            <a:r>
              <a:rPr lang="en-US" altLang="ko-KR" sz="1200" dirty="0" err="1" smtClean="0"/>
              <a:t>rd</a:t>
            </a:r>
            <a:r>
              <a:rPr lang="ko-KR" altLang="en-US" sz="1200" dirty="0" smtClean="0"/>
              <a:t>를 제외한 영역의 값을 </a:t>
            </a:r>
            <a:r>
              <a:rPr lang="ko-KR" altLang="en-US" sz="1200" dirty="0" err="1" smtClean="0"/>
              <a:t>저장값으로</a:t>
            </a:r>
            <a:r>
              <a:rPr lang="ko-KR" altLang="en-US" sz="1200" dirty="0" smtClean="0"/>
              <a:t> 정하여 </a:t>
            </a:r>
            <a:r>
              <a:rPr lang="en-US" altLang="ko-KR" sz="1200" dirty="0" smtClean="0"/>
              <a:t>bit</a:t>
            </a:r>
            <a:r>
              <a:rPr lang="ko-KR" altLang="en-US" sz="1200" dirty="0" smtClean="0"/>
              <a:t>가 큰 데이터를 저장하기 위한 타입</a:t>
            </a:r>
            <a:endParaRPr lang="en-US" altLang="ko-KR" sz="1200" dirty="0" smtClean="0"/>
          </a:p>
          <a:p>
            <a:pPr lvl="1">
              <a:lnSpc>
                <a:spcPct val="150000"/>
              </a:lnSpc>
            </a:pPr>
            <a:r>
              <a:rPr lang="ko-KR" altLang="en-US" sz="900" dirty="0" smtClean="0"/>
              <a:t> </a:t>
            </a:r>
            <a:r>
              <a:rPr lang="en-US" altLang="ko-KR" sz="900" dirty="0" smtClean="0"/>
              <a:t>Extend</a:t>
            </a:r>
            <a:r>
              <a:rPr lang="ko-KR" altLang="en-US" sz="900" dirty="0" smtClean="0"/>
              <a:t>에서 </a:t>
            </a:r>
            <a:r>
              <a:rPr lang="en-US" altLang="ko-KR" sz="900" dirty="0" smtClean="0"/>
              <a:t>Op </a:t>
            </a:r>
            <a:r>
              <a:rPr lang="ko-KR" altLang="en-US" sz="900" dirty="0" smtClean="0"/>
              <a:t>와 </a:t>
            </a:r>
            <a:r>
              <a:rPr lang="en-US" altLang="ko-KR" sz="900" dirty="0" err="1" smtClean="0"/>
              <a:t>rd</a:t>
            </a:r>
            <a:r>
              <a:rPr lang="ko-KR" altLang="en-US" sz="900" dirty="0" smtClean="0"/>
              <a:t>를 제외한 </a:t>
            </a:r>
            <a:r>
              <a:rPr lang="en-US" altLang="ko-KR" sz="900" dirty="0" smtClean="0"/>
              <a:t>12</a:t>
            </a:r>
            <a:r>
              <a:rPr lang="ko-KR" altLang="en-US" sz="900" dirty="0" smtClean="0"/>
              <a:t>비트 만큼 </a:t>
            </a:r>
            <a:r>
              <a:rPr lang="ko-KR" altLang="en-US" sz="900" dirty="0" err="1" smtClean="0"/>
              <a:t>쉬프트하여</a:t>
            </a:r>
            <a:r>
              <a:rPr lang="ko-KR" altLang="en-US" sz="900" dirty="0" smtClean="0"/>
              <a:t> 저장</a:t>
            </a:r>
            <a:endParaRPr lang="en-US" altLang="ko-KR" sz="900" dirty="0" smtClean="0"/>
          </a:p>
          <a:p>
            <a:pPr lvl="1">
              <a:lnSpc>
                <a:spcPct val="150000"/>
              </a:lnSpc>
            </a:pPr>
            <a:r>
              <a:rPr lang="ko-KR" altLang="en-US" sz="900" dirty="0" smtClean="0"/>
              <a:t>뒷부분은 나중에 추가하여 붙여서 </a:t>
            </a:r>
            <a:r>
              <a:rPr lang="en-US" altLang="ko-KR" sz="900" dirty="0" smtClean="0"/>
              <a:t>32bit</a:t>
            </a:r>
            <a:r>
              <a:rPr lang="ko-KR" altLang="en-US" sz="900" dirty="0" smtClean="0"/>
              <a:t>를 만든다</a:t>
            </a:r>
            <a:r>
              <a:rPr lang="en-US" altLang="ko-KR" sz="9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/>
              <a:t>J type : </a:t>
            </a:r>
            <a:r>
              <a:rPr lang="ko-KR" altLang="en-US" sz="1200" dirty="0" smtClean="0"/>
              <a:t>함수 호출</a:t>
            </a:r>
            <a:r>
              <a:rPr lang="en-US" altLang="ko-KR" sz="1200" dirty="0" smtClean="0"/>
              <a:t>, while</a:t>
            </a:r>
            <a:r>
              <a:rPr lang="ko-KR" altLang="en-US" sz="1200" dirty="0" smtClean="0"/>
              <a:t>문 반복 등을 위해 특정 명령으로 이동</a:t>
            </a:r>
            <a:r>
              <a:rPr lang="en-US" altLang="ko-KR" sz="500" dirty="0" smtClean="0"/>
              <a:t/>
            </a:r>
            <a:br>
              <a:rPr lang="en-US" altLang="ko-KR" sz="500" dirty="0" smtClean="0"/>
            </a:br>
            <a:endParaRPr lang="en-US" altLang="ko-KR" sz="500" dirty="0"/>
          </a:p>
          <a:p>
            <a:pPr lvl="1">
              <a:lnSpc>
                <a:spcPct val="150000"/>
              </a:lnSpc>
            </a:pPr>
            <a:endParaRPr lang="fr-FR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69687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9EE806-30F5-86DD-848B-9DC688C7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CPU – S type, U – Type, J - Type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90934" y="1571418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RAM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/>
          </p:nvPr>
        </p:nvGraphicFramePr>
        <p:xfrm>
          <a:off x="5299963" y="3788615"/>
          <a:ext cx="6656952" cy="55785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70272">
                  <a:extLst>
                    <a:ext uri="{9D8B030D-6E8A-4147-A177-3AD203B41FA5}">
                      <a16:colId xmlns:a16="http://schemas.microsoft.com/office/drawing/2014/main" val="3506776285"/>
                    </a:ext>
                  </a:extLst>
                </a:gridCol>
                <a:gridCol w="2077812">
                  <a:extLst>
                    <a:ext uri="{9D8B030D-6E8A-4147-A177-3AD203B41FA5}">
                      <a16:colId xmlns:a16="http://schemas.microsoft.com/office/drawing/2014/main" val="213189988"/>
                    </a:ext>
                  </a:extLst>
                </a:gridCol>
                <a:gridCol w="687950">
                  <a:extLst>
                    <a:ext uri="{9D8B030D-6E8A-4147-A177-3AD203B41FA5}">
                      <a16:colId xmlns:a16="http://schemas.microsoft.com/office/drawing/2014/main" val="1661969524"/>
                    </a:ext>
                  </a:extLst>
                </a:gridCol>
                <a:gridCol w="573800">
                  <a:extLst>
                    <a:ext uri="{9D8B030D-6E8A-4147-A177-3AD203B41FA5}">
                      <a16:colId xmlns:a16="http://schemas.microsoft.com/office/drawing/2014/main" val="4283747124"/>
                    </a:ext>
                  </a:extLst>
                </a:gridCol>
                <a:gridCol w="2347118">
                  <a:extLst>
                    <a:ext uri="{9D8B030D-6E8A-4147-A177-3AD203B41FA5}">
                      <a16:colId xmlns:a16="http://schemas.microsoft.com/office/drawing/2014/main" val="1633932529"/>
                    </a:ext>
                  </a:extLst>
                </a:gridCol>
              </a:tblGrid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MNEMONIC</a:t>
                      </a:r>
                      <a:endParaRPr lang="ko-KR" altLang="en-US" sz="1200" dirty="0"/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</a:t>
                      </a:r>
                      <a:endParaRPr lang="ko-KR" altLang="en-US" sz="1200" dirty="0"/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563314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JAL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 PC + 4;</a:t>
                      </a:r>
                      <a:r>
                        <a:rPr lang="en-US" altLang="ko-KR" sz="1200" baseline="0" dirty="0" smtClean="0"/>
                        <a:t> PC += </a:t>
                      </a:r>
                      <a:r>
                        <a:rPr lang="en-US" altLang="ko-KR" sz="1200" baseline="0" dirty="0" err="1" smtClean="0"/>
                        <a:t>imm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X13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X13 = PC + 4, PC += 8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106152"/>
                  </a:ext>
                </a:extLst>
              </a:tr>
            </a:tbl>
          </a:graphicData>
        </a:graphic>
      </p:graphicFrame>
      <p:sp>
        <p:nvSpPr>
          <p:cNvPr id="45" name="오른쪽 화살표 44"/>
          <p:cNvSpPr/>
          <p:nvPr/>
        </p:nvSpPr>
        <p:spPr>
          <a:xfrm rot="10800000">
            <a:off x="4484875" y="1400784"/>
            <a:ext cx="548371" cy="235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6" name="그룹 65"/>
          <p:cNvGrpSpPr/>
          <p:nvPr/>
        </p:nvGrpSpPr>
        <p:grpSpPr>
          <a:xfrm>
            <a:off x="353647" y="1216698"/>
            <a:ext cx="3962953" cy="638893"/>
            <a:chOff x="353647" y="1216698"/>
            <a:chExt cx="3962953" cy="638893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647" y="1500478"/>
              <a:ext cx="3955709" cy="355113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3"/>
            <a:srcRect l="4751"/>
            <a:stretch/>
          </p:blipFill>
          <p:spPr>
            <a:xfrm>
              <a:off x="354806" y="1216698"/>
              <a:ext cx="3961794" cy="299305"/>
            </a:xfrm>
            <a:prstGeom prst="rect">
              <a:avLst/>
            </a:prstGeom>
          </p:spPr>
        </p:pic>
      </p:grpSp>
      <p:grpSp>
        <p:nvGrpSpPr>
          <p:cNvPr id="67" name="그룹 66"/>
          <p:cNvGrpSpPr/>
          <p:nvPr/>
        </p:nvGrpSpPr>
        <p:grpSpPr>
          <a:xfrm>
            <a:off x="355762" y="2332964"/>
            <a:ext cx="3953012" cy="798279"/>
            <a:chOff x="355762" y="2332964"/>
            <a:chExt cx="3953012" cy="798279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762" y="2593671"/>
              <a:ext cx="3953012" cy="537572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 rotWithShape="1">
            <a:blip r:embed="rId5"/>
            <a:srcRect l="1191" r="-1"/>
            <a:stretch/>
          </p:blipFill>
          <p:spPr>
            <a:xfrm>
              <a:off x="355762" y="2332964"/>
              <a:ext cx="3950904" cy="310720"/>
            </a:xfrm>
            <a:prstGeom prst="rect">
              <a:avLst/>
            </a:prstGeom>
          </p:spPr>
        </p:pic>
      </p:grpSp>
      <p:sp>
        <p:nvSpPr>
          <p:cNvPr id="49" name="오른쪽 화살표 48"/>
          <p:cNvSpPr/>
          <p:nvPr/>
        </p:nvSpPr>
        <p:spPr>
          <a:xfrm rot="10800000">
            <a:off x="4484876" y="2541341"/>
            <a:ext cx="548371" cy="235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/>
          <p:cNvGrpSpPr/>
          <p:nvPr/>
        </p:nvGrpSpPr>
        <p:grpSpPr>
          <a:xfrm>
            <a:off x="359509" y="3613903"/>
            <a:ext cx="3953132" cy="869991"/>
            <a:chOff x="359509" y="3613903"/>
            <a:chExt cx="3953132" cy="869991"/>
          </a:xfrm>
        </p:grpSpPr>
        <p:pic>
          <p:nvPicPr>
            <p:cNvPr id="51" name="그림 50"/>
            <p:cNvPicPr>
              <a:picLocks noChangeAspect="1"/>
            </p:cNvPicPr>
            <p:nvPr/>
          </p:nvPicPr>
          <p:blipFill rotWithShape="1">
            <a:blip r:embed="rId6"/>
            <a:srcRect t="91950"/>
            <a:stretch/>
          </p:blipFill>
          <p:spPr>
            <a:xfrm>
              <a:off x="359509" y="3859589"/>
              <a:ext cx="3953126" cy="351701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 rotWithShape="1">
            <a:blip r:embed="rId7"/>
            <a:srcRect l="2754" r="-1"/>
            <a:stretch/>
          </p:blipFill>
          <p:spPr>
            <a:xfrm>
              <a:off x="359568" y="4161741"/>
              <a:ext cx="3953073" cy="322153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6"/>
            <a:srcRect b="93372"/>
            <a:stretch/>
          </p:blipFill>
          <p:spPr>
            <a:xfrm>
              <a:off x="359510" y="3613903"/>
              <a:ext cx="3953129" cy="289963"/>
            </a:xfrm>
            <a:prstGeom prst="rect">
              <a:avLst/>
            </a:prstGeom>
          </p:spPr>
        </p:pic>
      </p:grpSp>
      <p:sp>
        <p:nvSpPr>
          <p:cNvPr id="54" name="오른쪽 화살표 53"/>
          <p:cNvSpPr/>
          <p:nvPr/>
        </p:nvSpPr>
        <p:spPr>
          <a:xfrm rot="10800000">
            <a:off x="4484875" y="3940090"/>
            <a:ext cx="548371" cy="235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348679" y="5161937"/>
            <a:ext cx="3962953" cy="550831"/>
            <a:chOff x="353647" y="5149757"/>
            <a:chExt cx="3962953" cy="550831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 rotWithShape="1">
            <a:blip r:embed="rId8"/>
            <a:srcRect b="93142"/>
            <a:stretch/>
          </p:blipFill>
          <p:spPr>
            <a:xfrm>
              <a:off x="353647" y="5149757"/>
              <a:ext cx="3962953" cy="313586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 rotWithShape="1">
            <a:blip r:embed="rId8"/>
            <a:srcRect t="94438"/>
            <a:stretch/>
          </p:blipFill>
          <p:spPr>
            <a:xfrm>
              <a:off x="353647" y="5446269"/>
              <a:ext cx="3962953" cy="254319"/>
            </a:xfrm>
            <a:prstGeom prst="rect">
              <a:avLst/>
            </a:prstGeom>
          </p:spPr>
        </p:pic>
      </p:grpSp>
      <p:sp>
        <p:nvSpPr>
          <p:cNvPr id="58" name="오른쪽 화살표 57"/>
          <p:cNvSpPr/>
          <p:nvPr/>
        </p:nvSpPr>
        <p:spPr>
          <a:xfrm rot="10800000">
            <a:off x="4484875" y="5306550"/>
            <a:ext cx="548371" cy="235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0" name="표 59"/>
          <p:cNvGraphicFramePr>
            <a:graphicFrameLocks noGrp="1"/>
          </p:cNvGraphicFramePr>
          <p:nvPr>
            <p:extLst/>
          </p:nvPr>
        </p:nvGraphicFramePr>
        <p:xfrm>
          <a:off x="5299962" y="1284826"/>
          <a:ext cx="6656953" cy="55324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70273">
                  <a:extLst>
                    <a:ext uri="{9D8B030D-6E8A-4147-A177-3AD203B41FA5}">
                      <a16:colId xmlns:a16="http://schemas.microsoft.com/office/drawing/2014/main" val="3519159996"/>
                    </a:ext>
                  </a:extLst>
                </a:gridCol>
                <a:gridCol w="2077812">
                  <a:extLst>
                    <a:ext uri="{9D8B030D-6E8A-4147-A177-3AD203B41FA5}">
                      <a16:colId xmlns:a16="http://schemas.microsoft.com/office/drawing/2014/main" val="3884561701"/>
                    </a:ext>
                  </a:extLst>
                </a:gridCol>
                <a:gridCol w="687950">
                  <a:extLst>
                    <a:ext uri="{9D8B030D-6E8A-4147-A177-3AD203B41FA5}">
                      <a16:colId xmlns:a16="http://schemas.microsoft.com/office/drawing/2014/main" val="2266671474"/>
                    </a:ext>
                  </a:extLst>
                </a:gridCol>
                <a:gridCol w="573800">
                  <a:extLst>
                    <a:ext uri="{9D8B030D-6E8A-4147-A177-3AD203B41FA5}">
                      <a16:colId xmlns:a16="http://schemas.microsoft.com/office/drawing/2014/main" val="3425543555"/>
                    </a:ext>
                  </a:extLst>
                </a:gridCol>
                <a:gridCol w="581060">
                  <a:extLst>
                    <a:ext uri="{9D8B030D-6E8A-4147-A177-3AD203B41FA5}">
                      <a16:colId xmlns:a16="http://schemas.microsoft.com/office/drawing/2014/main" val="1655392586"/>
                    </a:ext>
                  </a:extLst>
                </a:gridCol>
                <a:gridCol w="1766058">
                  <a:extLst>
                    <a:ext uri="{9D8B030D-6E8A-4147-A177-3AD203B41FA5}">
                      <a16:colId xmlns:a16="http://schemas.microsoft.com/office/drawing/2014/main" val="10677432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MNEMONIC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3452279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SW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M(rs1</a:t>
                      </a:r>
                      <a:r>
                        <a:rPr lang="en-US" altLang="ko-KR" sz="1200" baseline="0" dirty="0" smtClean="0"/>
                        <a:t> + </a:t>
                      </a:r>
                      <a:r>
                        <a:rPr lang="en-US" altLang="ko-KR" sz="1200" baseline="0" dirty="0" err="1" smtClean="0"/>
                        <a:t>imm</a:t>
                      </a:r>
                      <a:r>
                        <a:rPr lang="en-US" altLang="ko-KR" sz="1200" baseline="0" dirty="0" smtClean="0"/>
                        <a:t>)[31:0] = rs2[31:0]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RAM[81/4 -&gt; 20] = X4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2504720"/>
                  </a:ext>
                </a:extLst>
              </a:tr>
            </a:tbl>
          </a:graphicData>
        </a:graphic>
      </p:graphicFrame>
      <p:graphicFrame>
        <p:nvGraphicFramePr>
          <p:cNvPr id="62" name="표 61"/>
          <p:cNvGraphicFramePr>
            <a:graphicFrameLocks noGrp="1"/>
          </p:cNvGraphicFramePr>
          <p:nvPr>
            <p:extLst/>
          </p:nvPr>
        </p:nvGraphicFramePr>
        <p:xfrm>
          <a:off x="5299963" y="2317909"/>
          <a:ext cx="6656952" cy="836781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70272">
                  <a:extLst>
                    <a:ext uri="{9D8B030D-6E8A-4147-A177-3AD203B41FA5}">
                      <a16:colId xmlns:a16="http://schemas.microsoft.com/office/drawing/2014/main" val="884990126"/>
                    </a:ext>
                  </a:extLst>
                </a:gridCol>
                <a:gridCol w="2077812">
                  <a:extLst>
                    <a:ext uri="{9D8B030D-6E8A-4147-A177-3AD203B41FA5}">
                      <a16:colId xmlns:a16="http://schemas.microsoft.com/office/drawing/2014/main" val="4064536738"/>
                    </a:ext>
                  </a:extLst>
                </a:gridCol>
                <a:gridCol w="687950">
                  <a:extLst>
                    <a:ext uri="{9D8B030D-6E8A-4147-A177-3AD203B41FA5}">
                      <a16:colId xmlns:a16="http://schemas.microsoft.com/office/drawing/2014/main" val="1983679888"/>
                    </a:ext>
                  </a:extLst>
                </a:gridCol>
                <a:gridCol w="573800">
                  <a:extLst>
                    <a:ext uri="{9D8B030D-6E8A-4147-A177-3AD203B41FA5}">
                      <a16:colId xmlns:a16="http://schemas.microsoft.com/office/drawing/2014/main" val="1253142883"/>
                    </a:ext>
                  </a:extLst>
                </a:gridCol>
                <a:gridCol w="2347118">
                  <a:extLst>
                    <a:ext uri="{9D8B030D-6E8A-4147-A177-3AD203B41FA5}">
                      <a16:colId xmlns:a16="http://schemas.microsoft.com/office/drawing/2014/main" val="4265398403"/>
                    </a:ext>
                  </a:extLst>
                </a:gridCol>
              </a:tblGrid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MNEMONIC</a:t>
                      </a:r>
                      <a:endParaRPr lang="ko-KR" altLang="en-US" sz="1200" dirty="0"/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</a:t>
                      </a:r>
                      <a:endParaRPr lang="ko-KR" altLang="en-US" sz="1200" dirty="0"/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874550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LUI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dirty="0" smtClean="0"/>
                        <a:t> =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en-US" altLang="ko-KR" sz="1200" baseline="0" dirty="0" err="1" smtClean="0"/>
                        <a:t>imm</a:t>
                      </a:r>
                      <a:r>
                        <a:rPr lang="en-US" altLang="ko-KR" sz="1200" baseline="0" dirty="0" smtClean="0"/>
                        <a:t> &lt;&lt; 12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X11 = 00001000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760364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AUIPC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PC + (</a:t>
                      </a:r>
                      <a:r>
                        <a:rPr lang="en-US" altLang="ko-KR" sz="1200" baseline="0" dirty="0" err="1" smtClean="0"/>
                        <a:t>imm</a:t>
                      </a:r>
                      <a:r>
                        <a:rPr lang="en-US" altLang="ko-KR" sz="1200" baseline="0" dirty="0" smtClean="0"/>
                        <a:t> + 12)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X12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00001000 + 000000a4(PC)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939226"/>
                  </a:ext>
                </a:extLst>
              </a:tr>
            </a:tbl>
          </a:graphicData>
        </a:graphic>
      </p:graphicFrame>
      <p:graphicFrame>
        <p:nvGraphicFramePr>
          <p:cNvPr id="63" name="표 62"/>
          <p:cNvGraphicFramePr>
            <a:graphicFrameLocks noGrp="1"/>
          </p:cNvGraphicFramePr>
          <p:nvPr>
            <p:extLst/>
          </p:nvPr>
        </p:nvGraphicFramePr>
        <p:xfrm>
          <a:off x="5299961" y="5139026"/>
          <a:ext cx="6656954" cy="55785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970272">
                  <a:extLst>
                    <a:ext uri="{9D8B030D-6E8A-4147-A177-3AD203B41FA5}">
                      <a16:colId xmlns:a16="http://schemas.microsoft.com/office/drawing/2014/main" val="489292263"/>
                    </a:ext>
                  </a:extLst>
                </a:gridCol>
                <a:gridCol w="2077812">
                  <a:extLst>
                    <a:ext uri="{9D8B030D-6E8A-4147-A177-3AD203B41FA5}">
                      <a16:colId xmlns:a16="http://schemas.microsoft.com/office/drawing/2014/main" val="3702423856"/>
                    </a:ext>
                  </a:extLst>
                </a:gridCol>
                <a:gridCol w="687951">
                  <a:extLst>
                    <a:ext uri="{9D8B030D-6E8A-4147-A177-3AD203B41FA5}">
                      <a16:colId xmlns:a16="http://schemas.microsoft.com/office/drawing/2014/main" val="2784485612"/>
                    </a:ext>
                  </a:extLst>
                </a:gridCol>
                <a:gridCol w="573800">
                  <a:extLst>
                    <a:ext uri="{9D8B030D-6E8A-4147-A177-3AD203B41FA5}">
                      <a16:colId xmlns:a16="http://schemas.microsoft.com/office/drawing/2014/main" val="1219066814"/>
                    </a:ext>
                  </a:extLst>
                </a:gridCol>
                <a:gridCol w="2347119">
                  <a:extLst>
                    <a:ext uri="{9D8B030D-6E8A-4147-A177-3AD203B41FA5}">
                      <a16:colId xmlns:a16="http://schemas.microsoft.com/office/drawing/2014/main" val="1353298136"/>
                    </a:ext>
                  </a:extLst>
                </a:gridCol>
              </a:tblGrid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MNEMONIC</a:t>
                      </a:r>
                      <a:endParaRPr lang="ko-KR" altLang="en-US" sz="1200" dirty="0"/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Descript</a:t>
                      </a:r>
                      <a:endParaRPr lang="ko-KR" altLang="en-US" sz="1200" dirty="0"/>
                    </a:p>
                  </a:txBody>
                  <a:tcP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411065"/>
                  </a:ext>
                </a:extLst>
              </a:tr>
              <a:tr h="278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JALR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rd</a:t>
                      </a:r>
                      <a:r>
                        <a:rPr lang="en-US" altLang="ko-KR" sz="1200" baseline="0" dirty="0" smtClean="0"/>
                        <a:t> = PC + 4; PC = rs1 + </a:t>
                      </a:r>
                      <a:r>
                        <a:rPr lang="en-US" altLang="ko-KR" sz="1200" baseline="0" dirty="0" err="1" smtClean="0"/>
                        <a:t>imm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X14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X4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/>
                        <a:t>X14 = PC + 4, PC = X4</a:t>
                      </a:r>
                      <a:r>
                        <a:rPr lang="en-US" altLang="ko-KR" sz="1200" baseline="0" dirty="0" smtClean="0"/>
                        <a:t> + 4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003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169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 err="1"/>
              <a:t>Ｈａｒｍａｎ</a:t>
            </a:r>
            <a:r>
              <a:rPr lang="ko-KR" altLang="en-US" dirty="0"/>
              <a:t>　</a:t>
            </a:r>
            <a:r>
              <a:rPr lang="ko-KR" altLang="en-US" dirty="0" err="1"/>
              <a:t>ｓｅｍｉｃｏｎ</a:t>
            </a:r>
            <a:r>
              <a:rPr lang="ko-KR" altLang="en-US" dirty="0"/>
              <a:t>　</a:t>
            </a:r>
            <a:r>
              <a:rPr lang="ko-KR" altLang="en-US" dirty="0" err="1"/>
              <a:t>ａｃａｄａｍｙ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4290349" y="3033270"/>
            <a:ext cx="4923365" cy="327834"/>
          </a:xfrm>
        </p:spPr>
        <p:txBody>
          <a:bodyPr/>
          <a:lstStyle/>
          <a:p>
            <a:r>
              <a:rPr lang="en-US" altLang="ko-KR" b="1" dirty="0"/>
              <a:t>Ⅰ  Outline</a:t>
            </a:r>
            <a:endParaRPr lang="ko-KR" altLang="en-US" b="1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290349" y="3546130"/>
            <a:ext cx="4923365" cy="327834"/>
          </a:xfrm>
        </p:spPr>
        <p:txBody>
          <a:bodyPr/>
          <a:lstStyle/>
          <a:p>
            <a:r>
              <a:rPr lang="en-US" altLang="ko-KR" b="1" dirty="0"/>
              <a:t>Ⅱ  Development Environment</a:t>
            </a:r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>
          <a:xfrm>
            <a:off x="4290349" y="4498132"/>
            <a:ext cx="4923365" cy="327834"/>
          </a:xfrm>
        </p:spPr>
        <p:txBody>
          <a:bodyPr/>
          <a:lstStyle/>
          <a:p>
            <a:r>
              <a:rPr lang="en-US" altLang="ko-KR" b="1" dirty="0"/>
              <a:t>Ⅳ  Module </a:t>
            </a:r>
            <a:r>
              <a:rPr lang="en-US" altLang="ko-KR" b="1" dirty="0" smtClean="0"/>
              <a:t>Explanation &amp; Simulation </a:t>
            </a:r>
            <a:endParaRPr lang="ko-KR" altLang="en-US" b="1" dirty="0"/>
          </a:p>
          <a:p>
            <a:endParaRPr lang="ko-KR" altLang="en-US" b="1" dirty="0"/>
          </a:p>
          <a:p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7"/>
          </p:nvPr>
        </p:nvSpPr>
        <p:spPr>
          <a:xfrm>
            <a:off x="4290350" y="4950853"/>
            <a:ext cx="4923365" cy="327834"/>
          </a:xfrm>
        </p:spPr>
        <p:txBody>
          <a:bodyPr/>
          <a:lstStyle/>
          <a:p>
            <a:r>
              <a:rPr lang="en-US" altLang="ko-KR" b="1" dirty="0"/>
              <a:t>Ⅴ</a:t>
            </a:r>
            <a:r>
              <a:rPr lang="en-US" altLang="ko-KR" b="1" dirty="0" smtClean="0"/>
              <a:t> Operation</a:t>
            </a:r>
            <a:endParaRPr lang="ko-KR" altLang="en-US" b="1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CB69D3-159F-2978-0F52-D8B65950F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F6463F41-81B5-DF7C-20B4-DF0B15B38F9D}"/>
              </a:ext>
            </a:extLst>
          </p:cNvPr>
          <p:cNvSpPr txBox="1">
            <a:spLocks/>
          </p:cNvSpPr>
          <p:nvPr/>
        </p:nvSpPr>
        <p:spPr>
          <a:xfrm>
            <a:off x="4290349" y="5389995"/>
            <a:ext cx="4923365" cy="327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fontAlgn="base" latinLnBrk="1" hangingPunct="1">
              <a:lnSpc>
                <a:spcPct val="90000"/>
              </a:lnSpc>
              <a:spcBef>
                <a:spcPts val="225"/>
              </a:spcBef>
              <a:buClr>
                <a:prstClr val="black">
                  <a:lumMod val="75000"/>
                  <a:lumOff val="25000"/>
                </a:prstClr>
              </a:buClr>
              <a:buSzPct val="70000"/>
              <a:buFont typeface="Arial" panose="020B0604020202020204" pitchFamily="34" charset="0"/>
              <a:buNone/>
              <a:defRPr lang="ko-KR" altLang="en-US" sz="1350" kern="0" spc="-75" dirty="0">
                <a:solidFill>
                  <a:schemeClr val="accent6"/>
                </a:solidFill>
                <a:latin typeface="+mn-ea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VI</a:t>
            </a:r>
            <a:r>
              <a:rPr lang="en-US" altLang="ko-KR" b="1" dirty="0" smtClean="0"/>
              <a:t> Problem &amp; Review</a:t>
            </a:r>
            <a:endParaRPr lang="en-US" b="1" dirty="0"/>
          </a:p>
        </p:txBody>
      </p:sp>
      <p:sp>
        <p:nvSpPr>
          <p:cNvPr id="13" name="텍스트 개체 틀 4"/>
          <p:cNvSpPr>
            <a:spLocks noGrp="1"/>
          </p:cNvSpPr>
          <p:nvPr>
            <p:ph type="body" sz="quarter" idx="14"/>
          </p:nvPr>
        </p:nvSpPr>
        <p:spPr>
          <a:xfrm>
            <a:off x="4290349" y="4012701"/>
            <a:ext cx="4923365" cy="327834"/>
          </a:xfrm>
        </p:spPr>
        <p:txBody>
          <a:bodyPr/>
          <a:lstStyle/>
          <a:p>
            <a:r>
              <a:rPr lang="en-US" altLang="ko-KR" b="1" dirty="0"/>
              <a:t>Ⅲ  </a:t>
            </a:r>
            <a:r>
              <a:rPr lang="en-US" altLang="ko-KR" b="1" dirty="0" smtClean="0"/>
              <a:t>Design Goal</a:t>
            </a:r>
            <a:endParaRPr lang="ko-KR" altLang="en-US" b="1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408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734" y="1188592"/>
            <a:ext cx="4482160" cy="484073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72342" t="30365" r="427" b="11391"/>
          <a:stretch/>
        </p:blipFill>
        <p:spPr>
          <a:xfrm>
            <a:off x="714375" y="2505075"/>
            <a:ext cx="3781425" cy="37147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6426" y="6330567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11436" y="3555869"/>
            <a:ext cx="921774" cy="3687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4014327" y="1376209"/>
            <a:ext cx="3097161" cy="2116393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014327" y="4016170"/>
            <a:ext cx="3259393" cy="2013155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98289" y="1169480"/>
            <a:ext cx="1730712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GPIO BUS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GPIO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059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GPIO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2253" y="4869575"/>
            <a:ext cx="10456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Base address -&gt; GPIOA : 0x1000, GPIOB : </a:t>
            </a:r>
            <a:r>
              <a:rPr lang="en-US" altLang="ko-KR" sz="1600" dirty="0"/>
              <a:t>0x1200 , </a:t>
            </a:r>
            <a:r>
              <a:rPr lang="en-US" altLang="ko-KR" sz="1600" dirty="0" smtClean="0"/>
              <a:t>GPIOC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0x1400 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GPIOD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0x1600 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GPIOE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0x1800, GPIOH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0x1A00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Address Offset = 0x04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3</a:t>
            </a:r>
            <a:r>
              <a:rPr lang="en-US" altLang="ko-KR" sz="1600" dirty="0" smtClean="0"/>
              <a:t> Register :Mode Register(MODER), </a:t>
            </a:r>
            <a:r>
              <a:rPr lang="fr-FR" altLang="ko-KR" sz="1600" dirty="0" smtClean="0"/>
              <a:t>Output </a:t>
            </a:r>
            <a:r>
              <a:rPr lang="fr-FR" altLang="ko-KR" sz="1600" dirty="0"/>
              <a:t>data </a:t>
            </a:r>
            <a:r>
              <a:rPr lang="fr-FR" altLang="ko-KR" sz="1600" dirty="0" smtClean="0"/>
              <a:t>Register(ODR</a:t>
            </a:r>
            <a:r>
              <a:rPr lang="en-US" altLang="ko-KR" sz="1600" dirty="0" smtClean="0"/>
              <a:t>), </a:t>
            </a:r>
            <a:r>
              <a:rPr lang="fr-FR" altLang="ko-KR" sz="1600" dirty="0" smtClean="0"/>
              <a:t>Input </a:t>
            </a:r>
            <a:r>
              <a:rPr lang="fr-FR" altLang="ko-KR" sz="1600" dirty="0"/>
              <a:t>data </a:t>
            </a:r>
            <a:r>
              <a:rPr lang="fr-FR" altLang="ko-KR" sz="1600" dirty="0" smtClean="0"/>
              <a:t>Register(IDR</a:t>
            </a:r>
            <a:r>
              <a:rPr lang="en-US" altLang="ko-KR" sz="1600" dirty="0" smtClean="0"/>
              <a:t>)</a:t>
            </a: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671985" y="1143172"/>
            <a:ext cx="2868383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GPIO </a:t>
            </a:r>
            <a:r>
              <a:rPr lang="en-US" altLang="ko-KR" b="1" dirty="0" err="1" smtClean="0">
                <a:solidFill>
                  <a:schemeClr val="tx1"/>
                </a:solidFill>
              </a:rPr>
              <a:t>Periphral</a:t>
            </a:r>
            <a:r>
              <a:rPr lang="en-US" altLang="ko-KR" b="1" dirty="0" smtClean="0">
                <a:solidFill>
                  <a:schemeClr val="tx1"/>
                </a:solidFill>
              </a:rPr>
              <a:t> Design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04" y="1810120"/>
            <a:ext cx="6394523" cy="27344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453" y="1676118"/>
            <a:ext cx="4372928" cy="264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6" y="1227827"/>
            <a:ext cx="6109565" cy="251972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6777" y="641136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3182427" y="3888873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57" y="4545576"/>
            <a:ext cx="7996241" cy="1865789"/>
          </a:xfrm>
          <a:prstGeom prst="rect">
            <a:avLst/>
          </a:prstGeom>
        </p:spPr>
      </p:pic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 txBox="1">
            <a:spLocks/>
          </p:cNvSpPr>
          <p:nvPr/>
        </p:nvSpPr>
        <p:spPr>
          <a:xfrm>
            <a:off x="6780501" y="2564058"/>
            <a:ext cx="5170896" cy="16017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fr-FR" altLang="ko-KR" sz="2000" dirty="0" smtClean="0"/>
              <a:t>MODER(GPIO PORT </a:t>
            </a:r>
            <a:r>
              <a:rPr lang="fr-FR" altLang="ko-KR" sz="2000" dirty="0"/>
              <a:t>MODE Set </a:t>
            </a:r>
            <a:r>
              <a:rPr lang="fr-FR" altLang="ko-KR" sz="2000" dirty="0" smtClean="0"/>
              <a:t>Register)</a:t>
            </a:r>
          </a:p>
          <a:p>
            <a:pPr lvl="1">
              <a:lnSpc>
                <a:spcPct val="100000"/>
              </a:lnSpc>
            </a:pPr>
            <a:r>
              <a:rPr lang="en-US" altLang="ko-KR" sz="2000" dirty="0" smtClean="0"/>
              <a:t>Default : 0x0000(READ)</a:t>
            </a:r>
            <a:endParaRPr lang="fr-FR" altLang="ko-KR" sz="2000" dirty="0"/>
          </a:p>
          <a:p>
            <a:pPr lvl="2">
              <a:lnSpc>
                <a:spcPct val="100000"/>
              </a:lnSpc>
            </a:pPr>
            <a:r>
              <a:rPr lang="fr-FR" altLang="ko-KR" sz="1800" dirty="0" smtClean="0"/>
              <a:t> 0 : Input</a:t>
            </a:r>
          </a:p>
          <a:p>
            <a:pPr lvl="2">
              <a:lnSpc>
                <a:spcPct val="100000"/>
              </a:lnSpc>
            </a:pPr>
            <a:r>
              <a:rPr lang="fr-FR" altLang="ko-KR" sz="1800" dirty="0" smtClean="0"/>
              <a:t> 1 : Output</a:t>
            </a:r>
            <a:endParaRPr lang="fr-FR" altLang="ko-KR" sz="18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GPIO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97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6777" y="6411365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3002844" y="4023994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44" y="2106870"/>
            <a:ext cx="5747703" cy="1646364"/>
          </a:xfrm>
          <a:prstGeom prst="rect">
            <a:avLst/>
          </a:prstGeom>
        </p:spPr>
      </p:pic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 txBox="1">
            <a:spLocks/>
          </p:cNvSpPr>
          <p:nvPr/>
        </p:nvSpPr>
        <p:spPr>
          <a:xfrm>
            <a:off x="-99061" y="988374"/>
            <a:ext cx="4485253" cy="1055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fr-FR" altLang="ko-KR" sz="2000" dirty="0"/>
              <a:t>IDR (</a:t>
            </a:r>
            <a:r>
              <a:rPr lang="fr-FR" altLang="ko-KR" sz="2000" dirty="0" smtClean="0"/>
              <a:t>GPIO </a:t>
            </a:r>
            <a:r>
              <a:rPr lang="fr-FR" altLang="ko-KR" sz="2000" dirty="0"/>
              <a:t>INPUT data </a:t>
            </a:r>
            <a:r>
              <a:rPr lang="fr-FR" altLang="ko-KR" sz="2000" dirty="0" smtClean="0"/>
              <a:t>Register)</a:t>
            </a:r>
            <a:endParaRPr lang="fr-FR" altLang="ko-KR" sz="2000" dirty="0"/>
          </a:p>
          <a:p>
            <a:pPr lvl="2">
              <a:lnSpc>
                <a:spcPct val="100000"/>
              </a:lnSpc>
            </a:pPr>
            <a:r>
              <a:rPr lang="fr-FR" altLang="ko-KR" sz="1800" dirty="0"/>
              <a:t>Read Only</a:t>
            </a:r>
            <a:r>
              <a:rPr lang="fr-FR" altLang="ko-KR" sz="1600" dirty="0"/>
              <a:t>	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fr-FR" altLang="ko-KR" sz="16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4" y="4661520"/>
            <a:ext cx="5531183" cy="1226206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>
            <a:off x="8977147" y="4023994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348" y="2136288"/>
            <a:ext cx="5656858" cy="16141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348" y="4642829"/>
            <a:ext cx="5504101" cy="1244897"/>
          </a:xfrm>
          <a:prstGeom prst="rect">
            <a:avLst/>
          </a:prstGeom>
        </p:spPr>
      </p:pic>
      <p:sp>
        <p:nvSpPr>
          <p:cNvPr id="18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 txBox="1">
            <a:spLocks/>
          </p:cNvSpPr>
          <p:nvPr/>
        </p:nvSpPr>
        <p:spPr>
          <a:xfrm>
            <a:off x="5873903" y="988374"/>
            <a:ext cx="4711412" cy="1055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fr-FR" altLang="ko-KR" sz="2000" dirty="0"/>
              <a:t>ODR (</a:t>
            </a:r>
            <a:r>
              <a:rPr lang="fr-FR" altLang="ko-KR" sz="2000" dirty="0" smtClean="0"/>
              <a:t>GPIO </a:t>
            </a:r>
            <a:r>
              <a:rPr lang="fr-FR" altLang="ko-KR" sz="2000" dirty="0"/>
              <a:t>OUPUT data </a:t>
            </a:r>
            <a:r>
              <a:rPr lang="fr-FR" altLang="ko-KR" sz="2000" dirty="0" smtClean="0"/>
              <a:t>Register)</a:t>
            </a:r>
            <a:endParaRPr lang="fr-FR" altLang="ko-KR" sz="2000" dirty="0"/>
          </a:p>
          <a:p>
            <a:pPr lvl="2">
              <a:lnSpc>
                <a:spcPct val="100000"/>
              </a:lnSpc>
            </a:pPr>
            <a:r>
              <a:rPr lang="fr-FR" altLang="ko-KR" sz="1800" dirty="0"/>
              <a:t>read &amp; write available</a:t>
            </a:r>
          </a:p>
          <a:p>
            <a:pPr lvl="2">
              <a:lnSpc>
                <a:spcPct val="100000"/>
              </a:lnSpc>
            </a:pPr>
            <a:endParaRPr lang="fr-FR" altLang="ko-KR" sz="1600" dirty="0"/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GPIO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968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6426" y="6330567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388" y="1314523"/>
            <a:ext cx="4441743" cy="1460627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64602" y="1918256"/>
            <a:ext cx="1181529" cy="545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48768" y="1981470"/>
            <a:ext cx="2685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1. Bus</a:t>
            </a:r>
            <a:r>
              <a:rPr lang="ko-KR" altLang="en-US" sz="1600" dirty="0" smtClean="0"/>
              <a:t>를 통하여 </a:t>
            </a:r>
            <a:r>
              <a:rPr lang="en-US" altLang="ko-KR" sz="1600" dirty="0" smtClean="0"/>
              <a:t>GPIO</a:t>
            </a:r>
            <a:r>
              <a:rPr lang="ko-KR" altLang="en-US" sz="1600" dirty="0" smtClean="0"/>
              <a:t>를 선택</a:t>
            </a:r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8348768" y="3357909"/>
            <a:ext cx="305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2. Bus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GPIO </a:t>
            </a:r>
            <a:r>
              <a:rPr lang="en-US" altLang="ko-KR" sz="1600" dirty="0"/>
              <a:t>Chip enable </a:t>
            </a:r>
            <a:r>
              <a:rPr lang="ko-KR" altLang="en-US" sz="1600" dirty="0" smtClean="0"/>
              <a:t>발생</a:t>
            </a:r>
            <a:endParaRPr lang="en-US" altLang="ko-KR" sz="1600" dirty="0" smtClean="0"/>
          </a:p>
          <a:p>
            <a:r>
              <a:rPr lang="en-US" altLang="ko-KR" sz="1600" dirty="0" smtClean="0"/>
              <a:t>    GPIO BUS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GPIOB</a:t>
            </a:r>
            <a:r>
              <a:rPr lang="ko-KR" altLang="en-US" sz="1600" dirty="0" smtClean="0"/>
              <a:t>를 선택</a:t>
            </a: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18555"/>
          <a:stretch/>
        </p:blipFill>
        <p:spPr>
          <a:xfrm>
            <a:off x="3004389" y="2884015"/>
            <a:ext cx="4470294" cy="1233344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64602" y="3238838"/>
            <a:ext cx="1181529" cy="5604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t="10501"/>
          <a:stretch/>
        </p:blipFill>
        <p:spPr>
          <a:xfrm>
            <a:off x="3004389" y="4366796"/>
            <a:ext cx="4486901" cy="19098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48768" y="5165676"/>
            <a:ext cx="3843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3. GPIO Bus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GPIOB Chip enable </a:t>
            </a:r>
            <a:r>
              <a:rPr lang="ko-KR" altLang="en-US" sz="1600" dirty="0" smtClean="0"/>
              <a:t>발생</a:t>
            </a:r>
            <a:endParaRPr lang="en-US" altLang="ko-KR" sz="1600" dirty="0" smtClean="0"/>
          </a:p>
          <a:p>
            <a:r>
              <a:rPr lang="en-US" altLang="ko-KR" sz="1600" dirty="0" smtClean="0"/>
              <a:t>    GPIOB </a:t>
            </a:r>
            <a:r>
              <a:rPr lang="en-US" altLang="ko-KR" sz="1600" dirty="0"/>
              <a:t>MODER</a:t>
            </a:r>
            <a:r>
              <a:rPr lang="ko-KR" altLang="en-US" sz="1600" dirty="0"/>
              <a:t>의 </a:t>
            </a:r>
            <a:r>
              <a:rPr lang="en-US" altLang="ko-KR" sz="1600" dirty="0"/>
              <a:t>Address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wdata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Write</a:t>
            </a:r>
            <a:endParaRPr lang="ko-KR" altLang="en-US" sz="1600" dirty="0"/>
          </a:p>
        </p:txBody>
      </p:sp>
      <p:sp>
        <p:nvSpPr>
          <p:cNvPr id="18" name="직사각형 17"/>
          <p:cNvSpPr/>
          <p:nvPr/>
        </p:nvSpPr>
        <p:spPr>
          <a:xfrm>
            <a:off x="5559208" y="5084946"/>
            <a:ext cx="1932082" cy="249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558602" y="5334383"/>
            <a:ext cx="966647" cy="249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525249" y="6025136"/>
            <a:ext cx="966041" cy="2494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591" y="1094456"/>
            <a:ext cx="2492323" cy="150384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478255" y="1550810"/>
            <a:ext cx="1807256" cy="1824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7644862" y="2032158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7644862" y="3488009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7644862" y="5321705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157" y="2833825"/>
            <a:ext cx="2637190" cy="462794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19381" y="2812435"/>
            <a:ext cx="2715866" cy="164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326" y="3531952"/>
            <a:ext cx="2454113" cy="2650442"/>
          </a:xfrm>
          <a:prstGeom prst="rect">
            <a:avLst/>
          </a:prstGeom>
        </p:spPr>
      </p:pic>
      <p:sp>
        <p:nvSpPr>
          <p:cNvPr id="31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GPIO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154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6426" y="6330567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1" y="1009201"/>
            <a:ext cx="2810267" cy="1695687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393" y="1012199"/>
            <a:ext cx="4258269" cy="11717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392" y="2219835"/>
            <a:ext cx="4258269" cy="186716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391" y="4155232"/>
            <a:ext cx="4258269" cy="261021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647745" y="1920335"/>
            <a:ext cx="1759131" cy="181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5612014" y="1473037"/>
            <a:ext cx="1889648" cy="7109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612014" y="2692269"/>
            <a:ext cx="1889648" cy="1646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612014" y="5091480"/>
            <a:ext cx="1889648" cy="238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5612014" y="5573581"/>
            <a:ext cx="1889648" cy="238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612014" y="6267339"/>
            <a:ext cx="1889648" cy="238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8478480" y="1438863"/>
            <a:ext cx="2685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1. Bus</a:t>
            </a:r>
            <a:r>
              <a:rPr lang="ko-KR" altLang="en-US" sz="1600" dirty="0" smtClean="0"/>
              <a:t>를 통하여 </a:t>
            </a:r>
            <a:r>
              <a:rPr lang="en-US" altLang="ko-KR" sz="1600" dirty="0" smtClean="0"/>
              <a:t>GPIO</a:t>
            </a:r>
            <a:r>
              <a:rPr lang="ko-KR" altLang="en-US" sz="1600" dirty="0" smtClean="0"/>
              <a:t>를 선택</a:t>
            </a:r>
            <a:endParaRPr lang="ko-KR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8474869" y="2875068"/>
            <a:ext cx="305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2. Bus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GPIO </a:t>
            </a:r>
            <a:r>
              <a:rPr lang="en-US" altLang="ko-KR" sz="1600" dirty="0"/>
              <a:t>Chip enable </a:t>
            </a:r>
            <a:r>
              <a:rPr lang="ko-KR" altLang="en-US" sz="1600" dirty="0" smtClean="0"/>
              <a:t>발생</a:t>
            </a:r>
            <a:endParaRPr lang="en-US" altLang="ko-KR" sz="1600" dirty="0" smtClean="0"/>
          </a:p>
          <a:p>
            <a:r>
              <a:rPr lang="en-US" altLang="ko-KR" sz="1600" dirty="0" smtClean="0"/>
              <a:t>    GPIO BUS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GPIOA</a:t>
            </a:r>
            <a:r>
              <a:rPr lang="ko-KR" altLang="en-US" sz="1600" dirty="0" smtClean="0"/>
              <a:t>를 선택</a:t>
            </a:r>
            <a:endParaRPr lang="ko-KR" alt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8474869" y="5062507"/>
            <a:ext cx="3636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3. GPIO Bus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GPIOA Chip enable </a:t>
            </a:r>
            <a:r>
              <a:rPr lang="ko-KR" altLang="en-US" sz="1600" dirty="0" smtClean="0"/>
              <a:t>발생</a:t>
            </a:r>
            <a:endParaRPr lang="en-US" altLang="ko-KR" sz="1600" dirty="0" smtClean="0"/>
          </a:p>
          <a:p>
            <a:r>
              <a:rPr lang="en-US" altLang="ko-KR" sz="1600" dirty="0" smtClean="0"/>
              <a:t>     GPIOA </a:t>
            </a:r>
            <a:r>
              <a:rPr lang="en-US" altLang="ko-KR" sz="1600" dirty="0"/>
              <a:t>IDR</a:t>
            </a:r>
            <a:r>
              <a:rPr lang="ko-KR" altLang="en-US" sz="1600" dirty="0"/>
              <a:t>의 </a:t>
            </a:r>
            <a:r>
              <a:rPr lang="en-US" altLang="ko-KR" sz="1600" dirty="0"/>
              <a:t>Address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rdata</a:t>
            </a:r>
            <a:r>
              <a:rPr lang="en-US" altLang="ko-KR" sz="1600" dirty="0"/>
              <a:t> Read</a:t>
            </a:r>
            <a:endParaRPr lang="ko-KR" altLang="en-US" sz="1600" dirty="0"/>
          </a:p>
        </p:txBody>
      </p:sp>
      <p:sp>
        <p:nvSpPr>
          <p:cNvPr id="44" name="오른쪽 화살표 43"/>
          <p:cNvSpPr/>
          <p:nvPr/>
        </p:nvSpPr>
        <p:spPr>
          <a:xfrm>
            <a:off x="7807094" y="1457059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오른쪽 화살표 44"/>
          <p:cNvSpPr/>
          <p:nvPr/>
        </p:nvSpPr>
        <p:spPr>
          <a:xfrm>
            <a:off x="7807094" y="3023523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화살표 45"/>
          <p:cNvSpPr/>
          <p:nvPr/>
        </p:nvSpPr>
        <p:spPr>
          <a:xfrm>
            <a:off x="7807094" y="5210962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5" y="2759568"/>
            <a:ext cx="2872908" cy="474925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127128" y="3062778"/>
            <a:ext cx="2708661" cy="1717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87" y="3616022"/>
            <a:ext cx="2454113" cy="2650442"/>
          </a:xfrm>
          <a:prstGeom prst="rect">
            <a:avLst/>
          </a:prstGeom>
        </p:spPr>
      </p:pic>
      <p:sp>
        <p:nvSpPr>
          <p:cNvPr id="32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GPIO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1435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6426" y="6330567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1" y="1090628"/>
            <a:ext cx="2810267" cy="169568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82578" y="2175933"/>
            <a:ext cx="1759131" cy="2079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032" y="1090628"/>
            <a:ext cx="3859113" cy="1383035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032" y="2612044"/>
            <a:ext cx="3860828" cy="137725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490" y="4219399"/>
            <a:ext cx="3824655" cy="2186723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6041161" y="1682292"/>
            <a:ext cx="1076212" cy="5320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6041161" y="3121523"/>
            <a:ext cx="1076212" cy="2663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5482060" y="4837738"/>
            <a:ext cx="819833" cy="221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481454" y="5087175"/>
            <a:ext cx="820347" cy="2210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6304875" y="6139778"/>
            <a:ext cx="819833" cy="202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290514" y="1639286"/>
            <a:ext cx="2685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1. Bus</a:t>
            </a:r>
            <a:r>
              <a:rPr lang="ko-KR" altLang="en-US" sz="1600" dirty="0" smtClean="0"/>
              <a:t>를 통하여 </a:t>
            </a:r>
            <a:r>
              <a:rPr lang="en-US" altLang="ko-KR" sz="1600" dirty="0" smtClean="0"/>
              <a:t>GPIO</a:t>
            </a:r>
            <a:r>
              <a:rPr lang="ko-KR" altLang="en-US" sz="1600" dirty="0" smtClean="0"/>
              <a:t>를 선택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290514" y="3022252"/>
            <a:ext cx="3050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2. Bus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GPIO </a:t>
            </a:r>
            <a:r>
              <a:rPr lang="en-US" altLang="ko-KR" sz="1600" dirty="0"/>
              <a:t>Chip enable </a:t>
            </a:r>
            <a:r>
              <a:rPr lang="ko-KR" altLang="en-US" sz="1600" dirty="0" smtClean="0"/>
              <a:t>발생</a:t>
            </a:r>
            <a:endParaRPr lang="en-US" altLang="ko-KR" sz="1600" dirty="0" smtClean="0"/>
          </a:p>
          <a:p>
            <a:r>
              <a:rPr lang="en-US" altLang="ko-KR" sz="1600" dirty="0" smtClean="0"/>
              <a:t>    GPIO BUS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GPIOB</a:t>
            </a:r>
            <a:r>
              <a:rPr lang="ko-KR" altLang="en-US" sz="1600" dirty="0" smtClean="0"/>
              <a:t>를 선택</a:t>
            </a:r>
            <a:endParaRPr lang="ko-KR" alt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8290513" y="4905322"/>
            <a:ext cx="36368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3. GPIO Bus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GPIOB Chip enable </a:t>
            </a:r>
            <a:r>
              <a:rPr lang="ko-KR" altLang="en-US" sz="1600" dirty="0" smtClean="0"/>
              <a:t>발생</a:t>
            </a:r>
            <a:endParaRPr lang="en-US" altLang="ko-KR" sz="1600" dirty="0" smtClean="0"/>
          </a:p>
          <a:p>
            <a:r>
              <a:rPr lang="en-US" altLang="ko-KR" sz="1600" dirty="0" smtClean="0"/>
              <a:t>    GPIOB </a:t>
            </a:r>
            <a:r>
              <a:rPr lang="en-US" altLang="ko-KR" sz="1600" dirty="0"/>
              <a:t>ODR</a:t>
            </a:r>
            <a:r>
              <a:rPr lang="ko-KR" altLang="en-US" sz="1600" dirty="0"/>
              <a:t>의 </a:t>
            </a:r>
            <a:r>
              <a:rPr lang="en-US" altLang="ko-KR" sz="1600" dirty="0"/>
              <a:t>Address</a:t>
            </a:r>
            <a:r>
              <a:rPr lang="ko-KR" altLang="en-US" sz="1600" dirty="0"/>
              <a:t>에 </a:t>
            </a:r>
            <a:r>
              <a:rPr lang="en-US" altLang="ko-KR" sz="1600" dirty="0" err="1"/>
              <a:t>wdata</a:t>
            </a:r>
            <a:r>
              <a:rPr lang="en-US" altLang="ko-KR" sz="1600" dirty="0"/>
              <a:t> Write</a:t>
            </a:r>
            <a:endParaRPr lang="ko-KR" altLang="en-US" sz="1600" dirty="0"/>
          </a:p>
        </p:txBody>
      </p:sp>
      <p:sp>
        <p:nvSpPr>
          <p:cNvPr id="30" name="오른쪽 화살표 29"/>
          <p:cNvSpPr/>
          <p:nvPr/>
        </p:nvSpPr>
        <p:spPr>
          <a:xfrm>
            <a:off x="7436662" y="1652459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7436662" y="3127570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7436662" y="5020379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11" y="2809317"/>
            <a:ext cx="2637190" cy="462794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>
            <a:off x="596040" y="2918293"/>
            <a:ext cx="2102915" cy="1549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086" y="3512517"/>
            <a:ext cx="2454113" cy="2650442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GPIO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4937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503" y="1461655"/>
            <a:ext cx="5600394" cy="446332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72342" t="30365" r="427" b="11391"/>
          <a:stretch/>
        </p:blipFill>
        <p:spPr>
          <a:xfrm>
            <a:off x="498289" y="2249631"/>
            <a:ext cx="3781425" cy="37147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6426" y="6330567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68153" y="3851144"/>
            <a:ext cx="921774" cy="36871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3755530" y="1461655"/>
            <a:ext cx="3395257" cy="2389490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755530" y="4219854"/>
            <a:ext cx="3390984" cy="1661401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96198" y="1232630"/>
            <a:ext cx="1730712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Timer</a:t>
            </a:r>
            <a:endParaRPr lang="en-US" altLang="ko-KR" b="1" dirty="0">
              <a:solidFill>
                <a:srgbClr val="03468A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</a:t>
            </a:r>
            <a:r>
              <a:rPr lang="en-US" altLang="ko-KR" sz="2800" dirty="0" smtClean="0">
                <a:latin typeface="+mn-lt"/>
              </a:rPr>
              <a:t>TIMER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277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0181" y="952500"/>
            <a:ext cx="4376734" cy="345456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86147" y="4677477"/>
            <a:ext cx="9904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Base address -&gt; TIM1 : 0x1C00, TIM2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0x1E00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TIM3 </a:t>
            </a:r>
            <a:r>
              <a:rPr lang="en-US" altLang="ko-KR" sz="1600" dirty="0"/>
              <a:t>: </a:t>
            </a:r>
            <a:r>
              <a:rPr lang="en-US" altLang="ko-KR" sz="1600" dirty="0" smtClean="0"/>
              <a:t>0x2000</a:t>
            </a:r>
            <a:r>
              <a:rPr lang="en-US" altLang="ko-KR" sz="1600" dirty="0"/>
              <a:t>, TIM1 : </a:t>
            </a:r>
            <a:r>
              <a:rPr lang="en-US" altLang="ko-KR" sz="1600" dirty="0" smtClean="0"/>
              <a:t>0x2200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Address Offset = 0x04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5 Register : </a:t>
            </a:r>
            <a:r>
              <a:rPr lang="fr-FR" altLang="ko-KR" sz="1600" dirty="0" smtClean="0"/>
              <a:t>Control Register</a:t>
            </a:r>
            <a:r>
              <a:rPr lang="en-US" altLang="ko-KR" sz="1600" dirty="0" smtClean="0"/>
              <a:t>(CR), </a:t>
            </a:r>
            <a:r>
              <a:rPr lang="fr-FR" altLang="ko-KR" sz="1600" dirty="0"/>
              <a:t>Prescaler </a:t>
            </a:r>
            <a:r>
              <a:rPr lang="fr-FR" altLang="ko-KR" sz="1600" dirty="0" smtClean="0"/>
              <a:t>Register(PSC</a:t>
            </a:r>
            <a:r>
              <a:rPr lang="en-US" altLang="ko-KR" sz="1600" dirty="0" smtClean="0"/>
              <a:t>), </a:t>
            </a:r>
            <a:r>
              <a:rPr lang="fr-FR" altLang="ko-KR" sz="1600" dirty="0"/>
              <a:t>Counter </a:t>
            </a:r>
            <a:r>
              <a:rPr lang="fr-FR" altLang="ko-KR" sz="1600" dirty="0" smtClean="0"/>
              <a:t>Register(CNT</a:t>
            </a:r>
            <a:r>
              <a:rPr lang="en-US" altLang="ko-KR" sz="1600" dirty="0" smtClean="0"/>
              <a:t>),  </a:t>
            </a:r>
            <a:r>
              <a:rPr lang="fr-FR" altLang="ko-KR" sz="1600" dirty="0" smtClean="0"/>
              <a:t>Auto Reload Register(</a:t>
            </a:r>
            <a:r>
              <a:rPr lang="fr-FR" altLang="ko-KR" sz="1600" dirty="0"/>
              <a:t>ARR</a:t>
            </a:r>
            <a:r>
              <a:rPr lang="fr-FR" altLang="ko-KR" sz="1600" dirty="0" smtClean="0"/>
              <a:t>), </a:t>
            </a:r>
            <a:r>
              <a:rPr lang="fr-FR" altLang="ko-KR" sz="1600" dirty="0"/>
              <a:t>Capture/Compare </a:t>
            </a:r>
            <a:r>
              <a:rPr lang="fr-FR" altLang="ko-KR" sz="1600" dirty="0" smtClean="0"/>
              <a:t>Register(CCR)</a:t>
            </a:r>
            <a:r>
              <a:rPr lang="en-US" altLang="ko-KR" sz="1600" dirty="0" smtClean="0"/>
              <a:t> </a:t>
            </a: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671985" y="1143172"/>
            <a:ext cx="2868383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Timer </a:t>
            </a:r>
            <a:r>
              <a:rPr lang="en-US" altLang="ko-KR" b="1" dirty="0" err="1" smtClean="0">
                <a:solidFill>
                  <a:schemeClr val="tx1"/>
                </a:solidFill>
              </a:rPr>
              <a:t>Periphral</a:t>
            </a:r>
            <a:r>
              <a:rPr lang="en-US" altLang="ko-KR" b="1" dirty="0" smtClean="0">
                <a:solidFill>
                  <a:schemeClr val="tx1"/>
                </a:solidFill>
              </a:rPr>
              <a:t> Design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5" y="1777666"/>
            <a:ext cx="7088500" cy="2591362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</a:t>
            </a:r>
            <a:r>
              <a:rPr lang="en-US" altLang="ko-KR" sz="2800" dirty="0" smtClean="0">
                <a:latin typeface="+mn-lt"/>
              </a:rPr>
              <a:t>TIMER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0777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43426" y="1254372"/>
            <a:ext cx="502082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CR (Timer Control Register)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CR </a:t>
            </a:r>
            <a:r>
              <a:rPr lang="en-US" altLang="ko-KR" dirty="0"/>
              <a:t>(Timer Control Register</a:t>
            </a:r>
            <a:r>
              <a:rPr lang="en-US" altLang="ko-KR" dirty="0" smtClean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CEN </a:t>
            </a:r>
            <a:r>
              <a:rPr lang="en-US" altLang="ko-KR" dirty="0"/>
              <a:t>: Counter enable </a:t>
            </a:r>
            <a:r>
              <a:rPr lang="en-US" altLang="ko-KR" dirty="0" smtClean="0"/>
              <a:t>Register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0: disable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1: enable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When CEN is disable, Counter </a:t>
            </a:r>
            <a:r>
              <a:rPr lang="en-US" altLang="ko-KR" sz="1400" dirty="0" err="1" smtClean="0"/>
              <a:t>prescaler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disable(Low Power Consumption)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 PEN : PWM enable Register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0: disable </a:t>
            </a:r>
            <a:endParaRPr lang="en-US" altLang="ko-KR" sz="1600" dirty="0" smtClean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1: </a:t>
            </a:r>
            <a:r>
              <a:rPr lang="en-US" altLang="ko-KR" sz="1600" dirty="0" smtClean="0"/>
              <a:t>enable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When PEN </a:t>
            </a:r>
            <a:r>
              <a:rPr lang="en-US" altLang="ko-KR" sz="1400" dirty="0"/>
              <a:t>is disable, </a:t>
            </a:r>
            <a:r>
              <a:rPr lang="en-US" altLang="ko-KR" sz="1400" dirty="0" smtClean="0"/>
              <a:t>PWM Signal disable(Low </a:t>
            </a:r>
            <a:r>
              <a:rPr lang="en-US" altLang="ko-KR" sz="1400" dirty="0"/>
              <a:t>Power Consumption)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125884" y="3584425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8" y="1604281"/>
            <a:ext cx="6554406" cy="15562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9" y="4367653"/>
            <a:ext cx="7069928" cy="15545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588" y="1628181"/>
            <a:ext cx="2198106" cy="594899"/>
          </a:xfrm>
          <a:prstGeom prst="rect">
            <a:avLst/>
          </a:prstGeom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</a:t>
            </a:r>
            <a:r>
              <a:rPr lang="en-US" altLang="ko-KR" sz="2800" dirty="0" smtClean="0">
                <a:latin typeface="+mn-lt"/>
              </a:rPr>
              <a:t>TIMER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0697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1979" y="6035198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1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667325" y="1950764"/>
            <a:ext cx="2902274" cy="3293875"/>
          </a:xfrm>
          <a:prstGeom prst="roundRect">
            <a:avLst/>
          </a:prstGeom>
          <a:solidFill>
            <a:srgbClr val="03468A"/>
          </a:solidFill>
          <a:ln w="28575">
            <a:solidFill>
              <a:srgbClr val="ED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rgbClr val="F1F1F2"/>
              </a:solidFill>
            </a:endParaRPr>
          </a:p>
          <a:p>
            <a:endParaRPr lang="en-US" altLang="ko-KR" sz="1600" dirty="0">
              <a:solidFill>
                <a:srgbClr val="F1F1F2"/>
              </a:solidFill>
            </a:endParaRPr>
          </a:p>
          <a:p>
            <a:endParaRPr lang="en-US" altLang="ko-KR" sz="1600" dirty="0">
              <a:solidFill>
                <a:srgbClr val="F1F1F2"/>
              </a:solidFill>
            </a:endParaRPr>
          </a:p>
          <a:p>
            <a:endParaRPr lang="en-US" altLang="ko-KR" sz="1600" dirty="0">
              <a:solidFill>
                <a:srgbClr val="F1F1F2"/>
              </a:solidFill>
            </a:endParaRPr>
          </a:p>
          <a:p>
            <a:endParaRPr lang="en-US" altLang="ko-KR" sz="1600" dirty="0">
              <a:solidFill>
                <a:srgbClr val="F1F1F2"/>
              </a:solidFill>
              <a:sym typeface="Wingdings" panose="05000000000000000000" pitchFamily="2" charset="2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865541" y="2187742"/>
            <a:ext cx="2505841" cy="2819919"/>
          </a:xfrm>
          <a:prstGeom prst="roundRect">
            <a:avLst>
              <a:gd name="adj" fmla="val 34976"/>
            </a:avLst>
          </a:prstGeom>
          <a:solidFill>
            <a:srgbClr val="EDEEEE"/>
          </a:solidFill>
          <a:ln w="28575"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 smtClean="0">
                <a:solidFill>
                  <a:srgbClr val="03468A"/>
                </a:solidFill>
              </a:rPr>
              <a:t>RISC-V CPU</a:t>
            </a:r>
            <a:endParaRPr lang="en-US" altLang="ko-KR" sz="4000" b="1" dirty="0">
              <a:solidFill>
                <a:srgbClr val="03468A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657316" y="3021866"/>
            <a:ext cx="1553570" cy="967779"/>
          </a:xfrm>
          <a:prstGeom prst="roundRect">
            <a:avLst>
              <a:gd name="adj" fmla="val 34976"/>
            </a:avLst>
          </a:prstGeom>
          <a:solidFill>
            <a:srgbClr val="A2BCD7"/>
          </a:solidFill>
          <a:ln w="28575"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03468A"/>
                </a:solidFill>
              </a:rPr>
              <a:t>ROM</a:t>
            </a:r>
            <a:endParaRPr lang="en-US" altLang="ko-KR" sz="3200" dirty="0">
              <a:solidFill>
                <a:srgbClr val="03468A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ECE1F90-5595-B96E-1C87-D1F5209C527F}"/>
              </a:ext>
            </a:extLst>
          </p:cNvPr>
          <p:cNvCxnSpPr>
            <a:cxnSpLocks/>
          </p:cNvCxnSpPr>
          <p:nvPr/>
        </p:nvCxnSpPr>
        <p:spPr>
          <a:xfrm>
            <a:off x="3214631" y="3417866"/>
            <a:ext cx="441598" cy="0"/>
          </a:xfrm>
          <a:prstGeom prst="straightConnector1">
            <a:avLst/>
          </a:prstGeom>
          <a:ln w="19050">
            <a:solidFill>
              <a:srgbClr val="0346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1EE6D441-C342-2529-C55B-F00DC50E6F73}"/>
              </a:ext>
            </a:extLst>
          </p:cNvPr>
          <p:cNvSpPr/>
          <p:nvPr/>
        </p:nvSpPr>
        <p:spPr>
          <a:xfrm>
            <a:off x="7123099" y="1366347"/>
            <a:ext cx="1925733" cy="896107"/>
          </a:xfrm>
          <a:prstGeom prst="roundRect">
            <a:avLst>
              <a:gd name="adj" fmla="val 34976"/>
            </a:avLst>
          </a:prstGeom>
          <a:solidFill>
            <a:srgbClr val="A2BCD7"/>
          </a:solidFill>
          <a:ln w="28575"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03468A"/>
                </a:solidFill>
              </a:rPr>
              <a:t>UART</a:t>
            </a:r>
            <a:endParaRPr lang="en-US" altLang="ko-KR" sz="3200" dirty="0">
              <a:solidFill>
                <a:srgbClr val="03468A"/>
              </a:solidFill>
            </a:endParaRPr>
          </a:p>
        </p:txBody>
      </p:sp>
      <p:sp>
        <p:nvSpPr>
          <p:cNvPr id="27" name="모서리가 둥근 직사각형 16">
            <a:extLst>
              <a:ext uri="{FF2B5EF4-FFF2-40B4-BE49-F238E27FC236}">
                <a16:creationId xmlns:a16="http://schemas.microsoft.com/office/drawing/2014/main" id="{C3A0B714-0E2C-6067-C123-CCB018B028D2}"/>
              </a:ext>
            </a:extLst>
          </p:cNvPr>
          <p:cNvSpPr/>
          <p:nvPr/>
        </p:nvSpPr>
        <p:spPr>
          <a:xfrm>
            <a:off x="9572743" y="3774240"/>
            <a:ext cx="1267883" cy="447764"/>
          </a:xfrm>
          <a:prstGeom prst="roundRect">
            <a:avLst>
              <a:gd name="adj" fmla="val 34976"/>
            </a:avLst>
          </a:prstGeom>
          <a:solidFill>
            <a:srgbClr val="EDEEEE"/>
          </a:solidFill>
          <a:ln w="28575"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rgbClr val="03468A"/>
                </a:solidFill>
              </a:rPr>
              <a:t>LED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9AFFCFB-2AAF-D9A9-EF2C-4AB914820376}"/>
              </a:ext>
            </a:extLst>
          </p:cNvPr>
          <p:cNvCxnSpPr>
            <a:cxnSpLocks/>
          </p:cNvCxnSpPr>
          <p:nvPr/>
        </p:nvCxnSpPr>
        <p:spPr>
          <a:xfrm flipH="1">
            <a:off x="6527096" y="3790583"/>
            <a:ext cx="354376" cy="3437"/>
          </a:xfrm>
          <a:prstGeom prst="straightConnector1">
            <a:avLst/>
          </a:prstGeom>
          <a:ln w="19050">
            <a:solidFill>
              <a:srgbClr val="0346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D534E3D-7378-A2BC-8167-E33F2E0C1849}"/>
              </a:ext>
            </a:extLst>
          </p:cNvPr>
          <p:cNvCxnSpPr>
            <a:cxnSpLocks/>
          </p:cNvCxnSpPr>
          <p:nvPr/>
        </p:nvCxnSpPr>
        <p:spPr>
          <a:xfrm>
            <a:off x="9048830" y="3998122"/>
            <a:ext cx="523913" cy="5564"/>
          </a:xfrm>
          <a:prstGeom prst="straightConnector1">
            <a:avLst/>
          </a:prstGeom>
          <a:ln w="19050">
            <a:solidFill>
              <a:srgbClr val="0346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내용 개체 틀 3">
            <a:extLst>
              <a:ext uri="{FF2B5EF4-FFF2-40B4-BE49-F238E27FC236}">
                <a16:creationId xmlns:a16="http://schemas.microsoft.com/office/drawing/2014/main" id="{4447C7CE-1174-5DA5-EE22-0043D91BAAF1}"/>
              </a:ext>
            </a:extLst>
          </p:cNvPr>
          <p:cNvSpPr txBox="1">
            <a:spLocks/>
          </p:cNvSpPr>
          <p:nvPr/>
        </p:nvSpPr>
        <p:spPr>
          <a:xfrm>
            <a:off x="819116" y="995381"/>
            <a:ext cx="5972209" cy="48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03468A"/>
                </a:solidFill>
              </a:rPr>
              <a:t>Device Design</a:t>
            </a:r>
            <a:endParaRPr lang="ko-KR" altLang="en-US" sz="2400" dirty="0">
              <a:solidFill>
                <a:srgbClr val="03468A"/>
              </a:solidFill>
            </a:endParaRPr>
          </a:p>
        </p:txBody>
      </p:sp>
      <p:sp>
        <p:nvSpPr>
          <p:cNvPr id="36" name="모서리가 둥근 직사각형 20">
            <a:extLst>
              <a:ext uri="{FF2B5EF4-FFF2-40B4-BE49-F238E27FC236}">
                <a16:creationId xmlns:a16="http://schemas.microsoft.com/office/drawing/2014/main" id="{1EE6D441-C342-2529-C55B-F00DC50E6F73}"/>
              </a:ext>
            </a:extLst>
          </p:cNvPr>
          <p:cNvSpPr/>
          <p:nvPr/>
        </p:nvSpPr>
        <p:spPr>
          <a:xfrm>
            <a:off x="7123098" y="2583464"/>
            <a:ext cx="1925733" cy="944664"/>
          </a:xfrm>
          <a:prstGeom prst="roundRect">
            <a:avLst>
              <a:gd name="adj" fmla="val 34976"/>
            </a:avLst>
          </a:prstGeom>
          <a:solidFill>
            <a:srgbClr val="A2BCD7"/>
          </a:solidFill>
          <a:ln w="28575"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03468A"/>
                </a:solidFill>
              </a:rPr>
              <a:t>TIM</a:t>
            </a:r>
            <a:endParaRPr lang="en-US" altLang="ko-KR" sz="3200" dirty="0">
              <a:solidFill>
                <a:srgbClr val="03468A"/>
              </a:solidFill>
            </a:endParaRPr>
          </a:p>
        </p:txBody>
      </p:sp>
      <p:sp>
        <p:nvSpPr>
          <p:cNvPr id="37" name="모서리가 둥근 직사각형 20">
            <a:extLst>
              <a:ext uri="{FF2B5EF4-FFF2-40B4-BE49-F238E27FC236}">
                <a16:creationId xmlns:a16="http://schemas.microsoft.com/office/drawing/2014/main" id="{1EE6D441-C342-2529-C55B-F00DC50E6F73}"/>
              </a:ext>
            </a:extLst>
          </p:cNvPr>
          <p:cNvSpPr/>
          <p:nvPr/>
        </p:nvSpPr>
        <p:spPr>
          <a:xfrm>
            <a:off x="7123098" y="3849138"/>
            <a:ext cx="1925733" cy="920386"/>
          </a:xfrm>
          <a:prstGeom prst="roundRect">
            <a:avLst>
              <a:gd name="adj" fmla="val 34976"/>
            </a:avLst>
          </a:prstGeom>
          <a:solidFill>
            <a:srgbClr val="A2BCD7"/>
          </a:solidFill>
          <a:ln w="28575"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03468A"/>
                </a:solidFill>
              </a:rPr>
              <a:t>GPIO</a:t>
            </a:r>
            <a:endParaRPr lang="en-US" altLang="ko-KR" sz="3200" dirty="0">
              <a:solidFill>
                <a:srgbClr val="03468A"/>
              </a:solidFill>
            </a:endParaRPr>
          </a:p>
        </p:txBody>
      </p:sp>
      <p:sp>
        <p:nvSpPr>
          <p:cNvPr id="38" name="모서리가 둥근 직사각형 20">
            <a:extLst>
              <a:ext uri="{FF2B5EF4-FFF2-40B4-BE49-F238E27FC236}">
                <a16:creationId xmlns:a16="http://schemas.microsoft.com/office/drawing/2014/main" id="{1EE6D441-C342-2529-C55B-F00DC50E6F73}"/>
              </a:ext>
            </a:extLst>
          </p:cNvPr>
          <p:cNvSpPr/>
          <p:nvPr/>
        </p:nvSpPr>
        <p:spPr>
          <a:xfrm>
            <a:off x="7123097" y="5090534"/>
            <a:ext cx="1925733" cy="944664"/>
          </a:xfrm>
          <a:prstGeom prst="roundRect">
            <a:avLst>
              <a:gd name="adj" fmla="val 34976"/>
            </a:avLst>
          </a:prstGeom>
          <a:solidFill>
            <a:srgbClr val="A2BCD7"/>
          </a:solidFill>
          <a:ln w="28575"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rgbClr val="03468A"/>
                </a:solidFill>
              </a:rPr>
              <a:t>RAM</a:t>
            </a:r>
            <a:endParaRPr lang="en-US" altLang="ko-KR" sz="3200" dirty="0">
              <a:solidFill>
                <a:srgbClr val="03468A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D534E3D-7378-A2BC-8167-E33F2E0C1849}"/>
              </a:ext>
            </a:extLst>
          </p:cNvPr>
          <p:cNvCxnSpPr>
            <a:cxnSpLocks/>
          </p:cNvCxnSpPr>
          <p:nvPr/>
        </p:nvCxnSpPr>
        <p:spPr>
          <a:xfrm flipH="1">
            <a:off x="9048830" y="4621770"/>
            <a:ext cx="523913" cy="1"/>
          </a:xfrm>
          <a:prstGeom prst="straightConnector1">
            <a:avLst/>
          </a:prstGeom>
          <a:ln w="19050">
            <a:solidFill>
              <a:srgbClr val="0346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제목 1">
            <a:extLst>
              <a:ext uri="{FF2B5EF4-FFF2-40B4-BE49-F238E27FC236}">
                <a16:creationId xmlns:a16="http://schemas.microsoft.com/office/drawing/2014/main" id="{2FA2F4CC-B151-4CD1-07F9-60E752E131B6}"/>
              </a:ext>
            </a:extLst>
          </p:cNvPr>
          <p:cNvSpPr txBox="1">
            <a:spLocks/>
          </p:cNvSpPr>
          <p:nvPr/>
        </p:nvSpPr>
        <p:spPr>
          <a:xfrm>
            <a:off x="1338547" y="250127"/>
            <a:ext cx="9266316" cy="562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25" b="1" kern="1200" spc="-38" baseline="0">
                <a:solidFill>
                  <a:srgbClr val="03468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n-lt"/>
              </a:rPr>
              <a:t>Outline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1" name="모서리가 둥근 직사각형 16">
            <a:extLst>
              <a:ext uri="{FF2B5EF4-FFF2-40B4-BE49-F238E27FC236}">
                <a16:creationId xmlns:a16="http://schemas.microsoft.com/office/drawing/2014/main" id="{C3A0B714-0E2C-6067-C123-CCB018B028D2}"/>
              </a:ext>
            </a:extLst>
          </p:cNvPr>
          <p:cNvSpPr/>
          <p:nvPr/>
        </p:nvSpPr>
        <p:spPr>
          <a:xfrm>
            <a:off x="9572743" y="4403639"/>
            <a:ext cx="1267883" cy="447764"/>
          </a:xfrm>
          <a:prstGeom prst="roundRect">
            <a:avLst>
              <a:gd name="adj" fmla="val 34976"/>
            </a:avLst>
          </a:prstGeom>
          <a:solidFill>
            <a:srgbClr val="EDEEEE"/>
          </a:solidFill>
          <a:ln w="28575"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rgbClr val="03468A"/>
                </a:solidFill>
              </a:rPr>
              <a:t>SWITCH</a:t>
            </a:r>
            <a:endParaRPr lang="en-US" altLang="ko-KR" sz="2000" b="1" dirty="0">
              <a:solidFill>
                <a:srgbClr val="03468A"/>
              </a:solidFill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49AFFCFB-2AAF-D9A9-EF2C-4AB914820376}"/>
              </a:ext>
            </a:extLst>
          </p:cNvPr>
          <p:cNvCxnSpPr>
            <a:cxnSpLocks/>
          </p:cNvCxnSpPr>
          <p:nvPr/>
        </p:nvCxnSpPr>
        <p:spPr>
          <a:xfrm flipV="1">
            <a:off x="6528540" y="3597702"/>
            <a:ext cx="361117" cy="1492"/>
          </a:xfrm>
          <a:prstGeom prst="straightConnector1">
            <a:avLst/>
          </a:prstGeom>
          <a:ln w="19050">
            <a:solidFill>
              <a:srgbClr val="0346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9AFFCFB-2AAF-D9A9-EF2C-4AB914820376}"/>
              </a:ext>
            </a:extLst>
          </p:cNvPr>
          <p:cNvCxnSpPr>
            <a:cxnSpLocks/>
          </p:cNvCxnSpPr>
          <p:nvPr/>
        </p:nvCxnSpPr>
        <p:spPr>
          <a:xfrm flipH="1">
            <a:off x="3185159" y="3631459"/>
            <a:ext cx="482166" cy="3437"/>
          </a:xfrm>
          <a:prstGeom prst="straightConnector1">
            <a:avLst/>
          </a:prstGeom>
          <a:ln w="19050">
            <a:solidFill>
              <a:srgbClr val="0346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26" idx="1"/>
            <a:endCxn id="38" idx="1"/>
          </p:cNvCxnSpPr>
          <p:nvPr/>
        </p:nvCxnSpPr>
        <p:spPr>
          <a:xfrm rot="10800000" flipV="1">
            <a:off x="7123097" y="1814400"/>
            <a:ext cx="2" cy="3748465"/>
          </a:xfrm>
          <a:prstGeom prst="bentConnector3">
            <a:avLst>
              <a:gd name="adj1" fmla="val 1143010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36" idx="1"/>
          </p:cNvCxnSpPr>
          <p:nvPr/>
        </p:nvCxnSpPr>
        <p:spPr>
          <a:xfrm flipH="1" flipV="1">
            <a:off x="6889656" y="3054389"/>
            <a:ext cx="233442" cy="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 flipH="1" flipV="1">
            <a:off x="6889656" y="4325735"/>
            <a:ext cx="233442" cy="14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4D534E3D-7378-A2BC-8167-E33F2E0C1849}"/>
              </a:ext>
            </a:extLst>
          </p:cNvPr>
          <p:cNvCxnSpPr>
            <a:cxnSpLocks/>
          </p:cNvCxnSpPr>
          <p:nvPr/>
        </p:nvCxnSpPr>
        <p:spPr>
          <a:xfrm>
            <a:off x="9048830" y="3064745"/>
            <a:ext cx="523913" cy="5564"/>
          </a:xfrm>
          <a:prstGeom prst="straightConnector1">
            <a:avLst/>
          </a:prstGeom>
          <a:ln w="19050">
            <a:solidFill>
              <a:srgbClr val="0346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4D534E3D-7378-A2BC-8167-E33F2E0C1849}"/>
              </a:ext>
            </a:extLst>
          </p:cNvPr>
          <p:cNvCxnSpPr>
            <a:cxnSpLocks/>
          </p:cNvCxnSpPr>
          <p:nvPr/>
        </p:nvCxnSpPr>
        <p:spPr>
          <a:xfrm flipV="1">
            <a:off x="9048830" y="3276941"/>
            <a:ext cx="609520" cy="572197"/>
          </a:xfrm>
          <a:prstGeom prst="straightConnector1">
            <a:avLst/>
          </a:prstGeom>
          <a:ln w="19050">
            <a:solidFill>
              <a:srgbClr val="03468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모서리가 둥근 직사각형 16">
            <a:extLst>
              <a:ext uri="{FF2B5EF4-FFF2-40B4-BE49-F238E27FC236}">
                <a16:creationId xmlns:a16="http://schemas.microsoft.com/office/drawing/2014/main" id="{C3A0B714-0E2C-6067-C123-CCB018B028D2}"/>
              </a:ext>
            </a:extLst>
          </p:cNvPr>
          <p:cNvSpPr/>
          <p:nvPr/>
        </p:nvSpPr>
        <p:spPr>
          <a:xfrm>
            <a:off x="9572743" y="2830507"/>
            <a:ext cx="1267883" cy="447764"/>
          </a:xfrm>
          <a:prstGeom prst="roundRect">
            <a:avLst>
              <a:gd name="adj" fmla="val 34976"/>
            </a:avLst>
          </a:prstGeom>
          <a:solidFill>
            <a:srgbClr val="EDEEEE"/>
          </a:solidFill>
          <a:ln w="28575"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rgbClr val="03468A"/>
                </a:solidFill>
              </a:rPr>
              <a:t>FND</a:t>
            </a:r>
            <a:endParaRPr lang="en-US" altLang="ko-KR" sz="2400" b="1" dirty="0">
              <a:solidFill>
                <a:srgbClr val="034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5608" y="1030094"/>
                <a:ext cx="5006517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2000" dirty="0" smtClean="0"/>
                  <a:t>PSC (Timer 32bit </a:t>
                </a:r>
                <a:r>
                  <a:rPr lang="en-US" altLang="ko-KR" sz="2000" dirty="0" err="1" smtClean="0"/>
                  <a:t>Prescaler</a:t>
                </a:r>
                <a:r>
                  <a:rPr lang="en-US" altLang="ko-KR" sz="2000" dirty="0" smtClean="0"/>
                  <a:t> Register)</a:t>
                </a:r>
                <a:endParaRPr lang="en-US" altLang="ko-KR" sz="2000" dirty="0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dirty="0" smtClean="0"/>
                  <a:t> </a:t>
                </a:r>
                <a:r>
                  <a:rPr lang="en-US" altLang="ko-KR" dirty="0" err="1"/>
                  <a:t>clk</a:t>
                </a:r>
                <a:r>
                  <a:rPr lang="en-US" altLang="ko-KR" dirty="0"/>
                  <a:t> divide </a:t>
                </a:r>
                <a:r>
                  <a:rPr lang="en-US" altLang="ko-KR" dirty="0" smtClean="0"/>
                  <a:t>to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𝑐𝑘</m:t>
                            </m:r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𝑝𝑠𝑐</m:t>
                            </m:r>
                          </m:sub>
                        </m:sSub>
                      </m:num>
                      <m:den>
                        <m:r>
                          <m:rPr>
                            <m:nor/>
                          </m:rPr>
                          <a:rPr lang="en-US" altLang="ko-KR" sz="2000" i="1" dirty="0" smtClean="0"/>
                          <m:t>P</m:t>
                        </m:r>
                        <m:r>
                          <m:rPr>
                            <m:nor/>
                          </m:rPr>
                          <a:rPr lang="en-US" altLang="ko-KR" sz="2000" b="0" i="1" dirty="0" smtClean="0"/>
                          <m:t>SC</m:t>
                        </m:r>
                        <m:r>
                          <m:rPr>
                            <m:nor/>
                          </m:rPr>
                          <a:rPr lang="en-US" altLang="ko-KR" sz="2000" b="0" i="1" dirty="0" smtClean="0"/>
                          <m:t> [31:0] +1</m:t>
                        </m:r>
                      </m:den>
                    </m:f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08" y="1030094"/>
                <a:ext cx="5006517" cy="1309333"/>
              </a:xfrm>
              <a:prstGeom prst="rect">
                <a:avLst/>
              </a:prstGeom>
              <a:blipFill>
                <a:blip r:embed="rId3"/>
                <a:stretch>
                  <a:fillRect l="-10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2979238" y="3852116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59" y="2424379"/>
            <a:ext cx="5778981" cy="12411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06" y="4579257"/>
            <a:ext cx="5672359" cy="1227995"/>
          </a:xfrm>
          <a:prstGeom prst="rect">
            <a:avLst/>
          </a:prstGeom>
        </p:spPr>
      </p:pic>
      <p:sp>
        <p:nvSpPr>
          <p:cNvPr id="14" name="아래쪽 화살표 13"/>
          <p:cNvSpPr/>
          <p:nvPr/>
        </p:nvSpPr>
        <p:spPr>
          <a:xfrm>
            <a:off x="8866226" y="3884928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1265" y="2306929"/>
            <a:ext cx="6196427" cy="135857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651" y="4503684"/>
            <a:ext cx="5961711" cy="139981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991265" y="972073"/>
            <a:ext cx="6083122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CNT (</a:t>
            </a:r>
            <a:r>
              <a:rPr lang="en-US" altLang="ko-KR" sz="2000" dirty="0" smtClean="0"/>
              <a:t>Timer 16bit </a:t>
            </a:r>
            <a:r>
              <a:rPr lang="en-US" altLang="ko-KR" sz="2000" dirty="0"/>
              <a:t>Counter </a:t>
            </a:r>
            <a:r>
              <a:rPr lang="en-US" altLang="ko-KR" sz="2000" dirty="0" smtClean="0"/>
              <a:t>Register)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Counter </a:t>
            </a:r>
            <a:r>
              <a:rPr lang="en-US" altLang="ko-KR" dirty="0"/>
              <a:t>value </a:t>
            </a:r>
            <a:r>
              <a:rPr lang="en-US" altLang="ko-KR" dirty="0" smtClean="0"/>
              <a:t>Register</a:t>
            </a:r>
            <a:endParaRPr lang="en-US" altLang="ko-KR" dirty="0"/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</a:t>
            </a:r>
            <a:r>
              <a:rPr lang="en-US" altLang="ko-KR" sz="2800" dirty="0" smtClean="0">
                <a:latin typeface="+mn-lt"/>
              </a:rPr>
              <a:t>TIMER</a:t>
            </a:r>
            <a:endParaRPr lang="ko-KR" altLang="en-US" sz="28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125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11" y="1447592"/>
            <a:ext cx="6786654" cy="143303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69474" y="1465753"/>
            <a:ext cx="41539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ARR (</a:t>
            </a:r>
            <a:r>
              <a:rPr lang="en-US" altLang="ko-KR" sz="2000" dirty="0" smtClean="0"/>
              <a:t>Auto-Reload Register) </a:t>
            </a:r>
            <a:endParaRPr lang="en-US" altLang="ko-KR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Auto-Reload </a:t>
            </a:r>
            <a:r>
              <a:rPr lang="en-US" altLang="ko-KR" sz="1600" dirty="0"/>
              <a:t>value </a:t>
            </a:r>
            <a:r>
              <a:rPr lang="en-US" altLang="ko-KR" sz="1600" dirty="0" err="1"/>
              <a:t>regiser</a:t>
            </a:r>
            <a:endParaRPr lang="en-US" altLang="ko-KR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when CNT = ARR  </a:t>
            </a: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en-US" altLang="ko-KR" sz="1600" dirty="0" smtClean="0"/>
              <a:t> CNT = </a:t>
            </a:r>
            <a:r>
              <a:rPr lang="en-US" altLang="ko-KR" sz="1600" dirty="0"/>
              <a:t>0 </a:t>
            </a:r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640665" y="3353396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91" y="4157342"/>
            <a:ext cx="7070369" cy="157976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024" y="2944956"/>
            <a:ext cx="3489358" cy="1837959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</a:t>
            </a:r>
            <a:r>
              <a:rPr lang="en-US" altLang="ko-KR" sz="2800" dirty="0" smtClean="0">
                <a:latin typeface="+mn-lt"/>
              </a:rPr>
              <a:t>TIMER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058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66102" y="1614405"/>
            <a:ext cx="459081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/>
              <a:t>CCR = Capture/Compare Register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0 </a:t>
            </a:r>
            <a:r>
              <a:rPr lang="en-US" altLang="ko-KR" sz="1600" dirty="0"/>
              <a:t>&lt; CCR &lt; ARR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when CNT = CCR</a:t>
            </a: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en-US" altLang="ko-KR" sz="1600" dirty="0" smtClean="0"/>
              <a:t> PWM  Output invert</a:t>
            </a:r>
            <a:endParaRPr lang="en-US" altLang="ko-KR" sz="1600" dirty="0"/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211609" y="3478268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699" y="1548074"/>
            <a:ext cx="6955795" cy="144295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60" y="4235250"/>
            <a:ext cx="6891072" cy="1563570"/>
          </a:xfrm>
          <a:prstGeom prst="rect">
            <a:avLst/>
          </a:prstGeom>
        </p:spPr>
      </p:pic>
      <p:pic>
        <p:nvPicPr>
          <p:cNvPr id="2050" name="Picture 2" descr="Jugendliche Adaptiv Hohe Belichtung stm32 timer ccr Linie An Bord Inhab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01" y="3055112"/>
            <a:ext cx="3779386" cy="186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– </a:t>
            </a:r>
            <a:r>
              <a:rPr lang="en-US" altLang="ko-KR" sz="2800" dirty="0" smtClean="0">
                <a:latin typeface="+mn-lt"/>
              </a:rPr>
              <a:t>TIMER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383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97" y="2316973"/>
            <a:ext cx="2248214" cy="118126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193" y="2907606"/>
            <a:ext cx="4196347" cy="11091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1955" y="1045632"/>
            <a:ext cx="4191585" cy="174331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955" y="4169422"/>
            <a:ext cx="4201111" cy="12003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193" y="5536834"/>
            <a:ext cx="4238914" cy="12618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43749" y="2507530"/>
            <a:ext cx="2022661" cy="777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161" y="3978908"/>
            <a:ext cx="3277057" cy="1124107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6193201" y="1537085"/>
            <a:ext cx="973656" cy="47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238403" y="3323040"/>
            <a:ext cx="973656" cy="47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86784" y="4616755"/>
            <a:ext cx="973656" cy="47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6294939" y="6030564"/>
            <a:ext cx="871918" cy="47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261271" y="1816808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CR </a:t>
            </a: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en-US" altLang="ko-KR" sz="1600" dirty="0" smtClean="0"/>
              <a:t> PEN 1 , CEN 1 </a:t>
            </a:r>
            <a:endParaRPr lang="ko-KR" altLang="en-US" sz="1600" dirty="0"/>
          </a:p>
        </p:txBody>
      </p:sp>
      <p:sp>
        <p:nvSpPr>
          <p:cNvPr id="29" name="직사각형 28"/>
          <p:cNvSpPr/>
          <p:nvPr/>
        </p:nvSpPr>
        <p:spPr>
          <a:xfrm>
            <a:off x="7119884" y="2268778"/>
            <a:ext cx="973656" cy="47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261271" y="3053495"/>
            <a:ext cx="2020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PSC </a:t>
            </a: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en-US" altLang="ko-KR" sz="1600" dirty="0" smtClean="0"/>
              <a:t> 100M </a:t>
            </a:r>
          </a:p>
          <a:p>
            <a:r>
              <a:rPr lang="ko-KR" altLang="en-US" sz="1600" dirty="0" smtClean="0"/>
              <a:t>즉</a:t>
            </a:r>
            <a:r>
              <a:rPr lang="en-US" altLang="ko-KR" sz="1600" dirty="0" smtClean="0"/>
              <a:t>, 1s </a:t>
            </a:r>
            <a:r>
              <a:rPr lang="ko-KR" altLang="en-US" sz="1600" dirty="0" smtClean="0"/>
              <a:t>마다 </a:t>
            </a:r>
            <a:r>
              <a:rPr lang="en-US" altLang="ko-KR" sz="1600" dirty="0" smtClean="0"/>
              <a:t>CNT </a:t>
            </a:r>
            <a:r>
              <a:rPr lang="ko-KR" altLang="en-US" sz="1600" dirty="0" smtClean="0"/>
              <a:t>증가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9261271" y="4368163"/>
            <a:ext cx="2382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ARR </a:t>
            </a:r>
            <a:r>
              <a:rPr lang="en-US" altLang="ko-KR" sz="1600" dirty="0" smtClean="0"/>
              <a:t> 10000</a:t>
            </a:r>
          </a:p>
          <a:p>
            <a:r>
              <a:rPr lang="en-US" altLang="ko-KR" sz="1600" dirty="0" smtClean="0"/>
              <a:t>CNT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== 10000 </a:t>
            </a: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CNT == </a:t>
            </a:r>
            <a:r>
              <a:rPr lang="en-US" altLang="ko-KR" sz="1600" dirty="0" smtClean="0"/>
              <a:t>0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61271" y="5856973"/>
            <a:ext cx="23455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CCR</a:t>
            </a:r>
            <a:r>
              <a:rPr lang="en-US" altLang="ko-KR" sz="1600" dirty="0" smtClean="0"/>
              <a:t> 5000</a:t>
            </a:r>
          </a:p>
          <a:p>
            <a:r>
              <a:rPr lang="en-US" altLang="ko-KR" sz="1600" dirty="0" smtClean="0"/>
              <a:t>CNT</a:t>
            </a:r>
            <a:r>
              <a:rPr lang="ko-KR" altLang="en-US" sz="1600" dirty="0"/>
              <a:t> </a:t>
            </a:r>
            <a:r>
              <a:rPr lang="en-US" altLang="ko-KR" sz="1600" dirty="0" smtClean="0"/>
              <a:t>&gt; 5000 </a:t>
            </a:r>
            <a:r>
              <a:rPr lang="en-US" altLang="ko-KR" sz="1600" dirty="0" smtClean="0">
                <a:sym typeface="Wingdings" panose="05000000000000000000" pitchFamily="2" charset="2"/>
              </a:rPr>
              <a:t>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out_clk</a:t>
            </a:r>
            <a:r>
              <a:rPr lang="en-US" altLang="ko-KR" sz="1600" dirty="0" smtClean="0"/>
              <a:t> = 0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8407001" y="1816808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8407001" y="3229626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오른쪽 화살표 35"/>
          <p:cNvSpPr/>
          <p:nvPr/>
        </p:nvSpPr>
        <p:spPr>
          <a:xfrm>
            <a:off x="8407001" y="4606552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8407001" y="6005428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TIMER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695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37" y="3391486"/>
            <a:ext cx="4753638" cy="184810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64" y="1324522"/>
            <a:ext cx="4988774" cy="10193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9113" y="1295943"/>
            <a:ext cx="4963218" cy="10478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405" y="3246756"/>
            <a:ext cx="5005841" cy="106878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404" y="4515274"/>
            <a:ext cx="5005841" cy="1068785"/>
          </a:xfrm>
          <a:prstGeom prst="rect">
            <a:avLst/>
          </a:prstGeom>
        </p:spPr>
      </p:pic>
      <p:sp>
        <p:nvSpPr>
          <p:cNvPr id="14" name="오른쪽 화살표 13"/>
          <p:cNvSpPr/>
          <p:nvPr/>
        </p:nvSpPr>
        <p:spPr>
          <a:xfrm>
            <a:off x="5797540" y="1718826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214138" y="1380272"/>
            <a:ext cx="17171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1s </a:t>
            </a:r>
            <a:r>
              <a:rPr lang="ko-KR" altLang="en-US" sz="1600" dirty="0"/>
              <a:t>마다 </a:t>
            </a:r>
            <a:r>
              <a:rPr lang="en-US" altLang="ko-KR" sz="1600" dirty="0"/>
              <a:t>CNT </a:t>
            </a:r>
            <a:r>
              <a:rPr lang="ko-KR" altLang="en-US" sz="1600" dirty="0"/>
              <a:t>증가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7" name="직사각형 16"/>
          <p:cNvSpPr/>
          <p:nvPr/>
        </p:nvSpPr>
        <p:spPr>
          <a:xfrm>
            <a:off x="4453171" y="1324522"/>
            <a:ext cx="648929" cy="188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578668" y="1295943"/>
            <a:ext cx="1182329" cy="1884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5706454" y="4348560"/>
            <a:ext cx="550334" cy="28786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2854656" y="4530923"/>
            <a:ext cx="2619628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CNT</a:t>
            </a:r>
            <a:r>
              <a:rPr lang="ko-KR" altLang="en-US" dirty="0"/>
              <a:t> </a:t>
            </a:r>
            <a:r>
              <a:rPr lang="en-US" altLang="ko-KR" dirty="0"/>
              <a:t>&lt; 5000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 err="1" smtClean="0"/>
              <a:t>out_clk</a:t>
            </a:r>
            <a:r>
              <a:rPr lang="en-US" altLang="ko-KR" dirty="0" smtClean="0"/>
              <a:t> </a:t>
            </a:r>
            <a:r>
              <a:rPr lang="en-US" altLang="ko-KR" dirty="0"/>
              <a:t>= </a:t>
            </a:r>
            <a:r>
              <a:rPr lang="en-US" altLang="ko-KR" dirty="0" smtClean="0"/>
              <a:t>1</a:t>
            </a:r>
          </a:p>
          <a:p>
            <a:r>
              <a:rPr lang="en-US" altLang="ko-KR" dirty="0"/>
              <a:t>CNT</a:t>
            </a:r>
            <a:r>
              <a:rPr lang="ko-KR" altLang="en-US" dirty="0"/>
              <a:t> </a:t>
            </a:r>
            <a:r>
              <a:rPr lang="en-US" altLang="ko-KR" dirty="0"/>
              <a:t>&gt; 5000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en-US" altLang="ko-KR" dirty="0" err="1"/>
              <a:t>out_clk</a:t>
            </a:r>
            <a:r>
              <a:rPr lang="en-US" altLang="ko-KR" dirty="0"/>
              <a:t> = </a:t>
            </a:r>
            <a:r>
              <a:rPr lang="en-US" altLang="ko-KR" dirty="0" smtClean="0"/>
              <a:t>0</a:t>
            </a:r>
            <a:endParaRPr lang="en-US" altLang="ko-KR" dirty="0"/>
          </a:p>
        </p:txBody>
      </p:sp>
      <p:sp>
        <p:nvSpPr>
          <p:cNvPr id="24" name="직사각형 23"/>
          <p:cNvSpPr/>
          <p:nvPr/>
        </p:nvSpPr>
        <p:spPr>
          <a:xfrm>
            <a:off x="9400722" y="3795907"/>
            <a:ext cx="1273277" cy="519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367576" y="5033463"/>
            <a:ext cx="1282943" cy="5196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TIMER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665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FND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568" y="1215759"/>
            <a:ext cx="7097531" cy="5308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58481" y="2556521"/>
            <a:ext cx="39271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GPIO + TIM </a:t>
            </a:r>
            <a:r>
              <a:rPr lang="ko-KR" altLang="en-US" sz="1600" dirty="0" smtClean="0"/>
              <a:t>활용 </a:t>
            </a:r>
            <a:r>
              <a:rPr lang="en-US" altLang="ko-KR" sz="1600" dirty="0" smtClean="0"/>
              <a:t>FND </a:t>
            </a:r>
            <a:r>
              <a:rPr lang="ko-KR" altLang="en-US" sz="1600" dirty="0" smtClean="0"/>
              <a:t>설계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기존 </a:t>
            </a:r>
            <a:r>
              <a:rPr lang="en-US" altLang="ko-KR" sz="1600" dirty="0" smtClean="0"/>
              <a:t>FND Controller </a:t>
            </a:r>
            <a:r>
              <a:rPr lang="ko-KR" altLang="en-US" sz="1600" dirty="0" smtClean="0"/>
              <a:t>모듈의 동작을 </a:t>
            </a:r>
            <a:r>
              <a:rPr lang="en-US" altLang="ko-KR" sz="1600" dirty="0" smtClean="0"/>
              <a:t>Peripheral </a:t>
            </a:r>
            <a:r>
              <a:rPr lang="ko-KR" altLang="en-US" sz="1600" dirty="0" smtClean="0"/>
              <a:t>을 활용하여 </a:t>
            </a:r>
            <a:r>
              <a:rPr lang="ko-KR" altLang="en-US" sz="1600" dirty="0" err="1" smtClean="0"/>
              <a:t>동작시킴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GPIOA,B, TIM1,2,3,4 </a:t>
            </a:r>
            <a:r>
              <a:rPr lang="ko-KR" altLang="en-US" sz="1600" dirty="0" smtClean="0"/>
              <a:t>활용 </a:t>
            </a:r>
            <a:r>
              <a:rPr lang="en-US" altLang="ko-KR" sz="1600" dirty="0" smtClean="0"/>
              <a:t>1000 counter </a:t>
            </a:r>
            <a:r>
              <a:rPr lang="ko-KR" altLang="en-US" sz="1600" dirty="0" smtClean="0"/>
              <a:t>제작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2815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67098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FND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276" y="1080444"/>
            <a:ext cx="2945473" cy="5394326"/>
          </a:xfrm>
          <a:prstGeom prst="rect">
            <a:avLst/>
          </a:prstGeom>
        </p:spPr>
      </p:pic>
      <p:sp>
        <p:nvSpPr>
          <p:cNvPr id="7" name="오른쪽 중괄호 6"/>
          <p:cNvSpPr/>
          <p:nvPr/>
        </p:nvSpPr>
        <p:spPr>
          <a:xfrm>
            <a:off x="3649980" y="3200400"/>
            <a:ext cx="342900" cy="2880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122111" y="4502080"/>
            <a:ext cx="1547218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/>
              <a:t>1</a:t>
            </a:r>
            <a:r>
              <a:rPr lang="en-US" altLang="ko-KR" sz="1200" dirty="0" smtClean="0"/>
              <a:t>,10,100</a:t>
            </a:r>
            <a:r>
              <a:rPr lang="ko-KR" altLang="en-US" sz="1200" dirty="0" smtClean="0"/>
              <a:t>자리 </a:t>
            </a:r>
            <a:r>
              <a:rPr lang="en-US" altLang="ko-KR" sz="1200" dirty="0" smtClean="0"/>
              <a:t>Tim ON</a:t>
            </a:r>
            <a:endParaRPr lang="en-US" altLang="ko-KR" sz="1200" dirty="0"/>
          </a:p>
        </p:txBody>
      </p:sp>
      <p:sp>
        <p:nvSpPr>
          <p:cNvPr id="8" name="오른쪽 중괄호 7"/>
          <p:cNvSpPr/>
          <p:nvPr/>
        </p:nvSpPr>
        <p:spPr>
          <a:xfrm>
            <a:off x="3649980" y="1080444"/>
            <a:ext cx="342900" cy="199803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122111" y="1940962"/>
            <a:ext cx="1425583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FND font </a:t>
            </a:r>
            <a:r>
              <a:rPr lang="ko-KR" altLang="en-US" sz="1200" dirty="0" smtClean="0"/>
              <a:t>배열 지정</a:t>
            </a:r>
            <a:endParaRPr lang="en-US" altLang="ko-KR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208" y="1003128"/>
            <a:ext cx="3257507" cy="5351971"/>
          </a:xfrm>
          <a:prstGeom prst="rect">
            <a:avLst/>
          </a:prstGeom>
        </p:spPr>
      </p:pic>
      <p:sp>
        <p:nvSpPr>
          <p:cNvPr id="19" name="오른쪽 중괄호 18"/>
          <p:cNvSpPr/>
          <p:nvPr/>
        </p:nvSpPr>
        <p:spPr>
          <a:xfrm>
            <a:off x="9357360" y="1211580"/>
            <a:ext cx="426720" cy="256602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중괄호 20"/>
          <p:cNvSpPr/>
          <p:nvPr/>
        </p:nvSpPr>
        <p:spPr>
          <a:xfrm>
            <a:off x="9357360" y="3958532"/>
            <a:ext cx="426720" cy="23965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9927725" y="5018315"/>
            <a:ext cx="1630575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FND 1kHz </a:t>
            </a:r>
            <a:r>
              <a:rPr lang="ko-KR" altLang="en-US" sz="1200" dirty="0" smtClean="0"/>
              <a:t>주기로 동작</a:t>
            </a:r>
            <a:endParaRPr lang="en-US" altLang="ko-KR" sz="1200" dirty="0"/>
          </a:p>
        </p:txBody>
      </p:sp>
      <p:sp>
        <p:nvSpPr>
          <p:cNvPr id="23" name="직사각형 22"/>
          <p:cNvSpPr/>
          <p:nvPr/>
        </p:nvSpPr>
        <p:spPr>
          <a:xfrm>
            <a:off x="9927725" y="2356093"/>
            <a:ext cx="1726755" cy="2769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1,10,100</a:t>
            </a:r>
            <a:r>
              <a:rPr lang="ko-KR" altLang="en-US" sz="1200" dirty="0" smtClean="0"/>
              <a:t>의 자리 카운트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67912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87" y="1419225"/>
            <a:ext cx="5610766" cy="45118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72342" t="30365" r="427" b="11391"/>
          <a:stretch/>
        </p:blipFill>
        <p:spPr>
          <a:xfrm>
            <a:off x="414186" y="2156965"/>
            <a:ext cx="3781425" cy="37147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6426" y="6330567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37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684050" y="4269674"/>
            <a:ext cx="921774" cy="40756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 flipV="1">
            <a:off x="3671427" y="1511475"/>
            <a:ext cx="3395257" cy="2701636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3671427" y="4677238"/>
            <a:ext cx="3390984" cy="1253837"/>
          </a:xfrm>
          <a:prstGeom prst="line">
            <a:avLst/>
          </a:prstGeom>
          <a:ln w="190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312095" y="1144112"/>
            <a:ext cx="1730712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UART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- UART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421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0307" y="4594349"/>
            <a:ext cx="104569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Base address -&gt; UART1 : 0x2400, UART2 : 0x2600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Address Offset = 0x04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5 Register : Status Register(SR), Receive Data Register(RDR), Transmit Data Register(TDR), </a:t>
            </a:r>
            <a:r>
              <a:rPr lang="en-US" altLang="ko-KR" sz="1600" dirty="0" err="1" smtClean="0"/>
              <a:t>BaudRate</a:t>
            </a:r>
            <a:r>
              <a:rPr lang="en-US" altLang="ko-KR" sz="1600" dirty="0" smtClean="0"/>
              <a:t> Register(BRR), Control Register(CR)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9" name="직사각형 8"/>
          <p:cNvSpPr/>
          <p:nvPr/>
        </p:nvSpPr>
        <p:spPr>
          <a:xfrm>
            <a:off x="671985" y="1143172"/>
            <a:ext cx="2868383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UART </a:t>
            </a:r>
            <a:r>
              <a:rPr lang="en-US" altLang="ko-KR" b="1" dirty="0" err="1" smtClean="0">
                <a:solidFill>
                  <a:schemeClr val="tx1"/>
                </a:solidFill>
              </a:rPr>
              <a:t>Periphral</a:t>
            </a:r>
            <a:r>
              <a:rPr lang="en-US" altLang="ko-KR" b="1" dirty="0" smtClean="0">
                <a:solidFill>
                  <a:schemeClr val="tx1"/>
                </a:solidFill>
              </a:rPr>
              <a:t> Design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22" y="1729796"/>
            <a:ext cx="6679428" cy="24288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742" y="1729796"/>
            <a:ext cx="5043590" cy="2234935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- UART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04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18680" y="1267471"/>
            <a:ext cx="4882075" cy="586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IDLE(Line Detected </a:t>
            </a:r>
            <a:r>
              <a:rPr lang="en-US" altLang="ko-KR" dirty="0" smtClean="0"/>
              <a:t>Register)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When IDLE = 1 , RX or TX is not done.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RXNE(RX Data register is not </a:t>
            </a:r>
            <a:r>
              <a:rPr lang="en-US" altLang="ko-KR" dirty="0" smtClean="0"/>
              <a:t>empty)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0: Data is not Received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1: Received data is ready to be 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TC(</a:t>
            </a:r>
            <a:r>
              <a:rPr lang="en-US" altLang="ko-KR" dirty="0" err="1" smtClean="0"/>
              <a:t>Transmisson</a:t>
            </a:r>
            <a:r>
              <a:rPr lang="en-US" altLang="ko-KR" dirty="0" smtClean="0"/>
              <a:t> Complete)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0: </a:t>
            </a:r>
            <a:r>
              <a:rPr lang="en-US" altLang="ko-KR" dirty="0" err="1" smtClean="0"/>
              <a:t>Transmisson</a:t>
            </a:r>
            <a:r>
              <a:rPr lang="en-US" altLang="ko-KR" dirty="0" smtClean="0"/>
              <a:t> is not complete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1: </a:t>
            </a:r>
            <a:r>
              <a:rPr lang="en-US" altLang="ko-KR" dirty="0" err="1" smtClean="0"/>
              <a:t>Transmisson</a:t>
            </a:r>
            <a:r>
              <a:rPr lang="en-US" altLang="ko-KR" dirty="0" smtClean="0"/>
              <a:t> is complete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TXE(Transmit data register Empty)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0: Data is no transferred to the shift register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1: Data is transferred to the shift register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44" y="1604281"/>
            <a:ext cx="6014947" cy="1745763"/>
          </a:xfrm>
          <a:prstGeom prst="rect">
            <a:avLst/>
          </a:prstGeom>
        </p:spPr>
      </p:pic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0374" y="4005907"/>
            <a:ext cx="6731683" cy="1810884"/>
            <a:chOff x="60374" y="4005907"/>
            <a:chExt cx="6731683" cy="181088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74" y="4005907"/>
              <a:ext cx="1881722" cy="588039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74" y="4426426"/>
              <a:ext cx="6731683" cy="1390365"/>
            </a:xfrm>
            <a:prstGeom prst="rect">
              <a:avLst/>
            </a:prstGeom>
          </p:spPr>
        </p:pic>
      </p:grpSp>
      <p:sp>
        <p:nvSpPr>
          <p:cNvPr id="12" name="아래쪽 화살표 11"/>
          <p:cNvSpPr/>
          <p:nvPr/>
        </p:nvSpPr>
        <p:spPr>
          <a:xfrm>
            <a:off x="3202965" y="3632965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AutoShape 4" descr="data:image/png;base64,iVBORw0KGgoAAAANSUhEUgAAAoAAAADICAYAAAB4WVALAAAAAXNSR0IArs4c6QAAAit0RVh0bXhmaWxlACUzQ214R3JhcGhNb2RlbCUzRSUzQ3Jvb3QlM0UlM0NteENlbGwlMjBpZCUzRCUyMjAlMjIlMkYlM0UlM0NteENlbGwlMjBpZCUzRCUyMjElMjIlMjBwYXJlbnQlM0QlMjIwJTIyJTJGJTNFJTNDbXhDZWxsJTIwaWQlM0QlMjIyJTIyJTIwdmFsdWUlM0QlMjJBZGRyZXNzJTIwT2Zmc2V0JTIwJTNBJTIwMHgwNCUyMiUyMHN0eWxlJTNEJTIydGV4dCUzQmh0bWwlM0QxJTNCYWxpZ24lM0RjZW50ZXIlM0J2ZXJ0aWNhbEFsaWduJTNEbWlkZGxlJTNCcmVzaXphYmxlJTNEMCUzQnBvaW50cyUzRCU1QiU1RCUzQmF1dG9zaXplJTNEMSUzQnN0cm9rZUNvbG9yJTNEbm9uZSUzQmZpbGxDb2xvciUzRG5vbmUlM0IlMjIlMjB2ZXJ0ZXglM0QlMjIxJTIyJTIwcGFyZW50JTNEJTIyMSUyMiUzRSUzQ214R2VvbWV0cnklMjB4JTNEJTIyMTI4MCUyMiUyMHklM0QlMjIxMjE4JTIyJTIwd2lkdGglM0QlMjIxNDAlMjIlMjBoZWlnaHQlM0QlMjIzMCUyMiUyMGFzJTNEJTIyZ2VvbWV0cnklMjIlMkYlM0UlM0MlMkZteENlbGwlM0UlM0MlMkZyb290JTNFJTNDJTJGbXhHcmFwaE1vZGVsJTNFEDcbdgAAIABJREFUeF7tnXnUf8Ucx29lKTtpUZ0U2XJQKaT6IUQhEdmFiLSRLUlCIY7l1yJEK7KXJFsKURJCIsVBhci+7zmve9zn3GeeuffO/T7f+T63577mnN8/v+d+Z+a+Zu7Mez7zmc+sct11111XmCQgAQlIQAISkIAERkNgFQXgaNraF5WABCQgAQlIQAIlAQWgHUE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GQN7utKQAISkIAEJCABBaB9QAISkIAEJCABCYyMgAJwZA3u60pAAhKQgAQkIAEFoH1AAhKQgAQkIAEJjIyAAnBkDe7rSkACEpCABCQgAQWgfUACEpCABCQgAQmMjIACcOANfumllxaPf/zji+9///tzNX3IQx5SnHzyycXtbne7Jav9D37wg+IJT3hC8e1vf7usw8Me9rDife97X7HmmmtOvU7k+9SnPnUu39e85jXFK1/5yqmXY4bDIPDf//63uOqqq4qzzz67+PKXv1xcdtllxVe/+tW5yt3lLncpNtlkk+K+971vsf322xebbbZZcdOb3nRqlb/yyiuLD3zgA8VnP/vZ4mtf+1rxpz/9qcz7fve7X7HRRhsV++67b3H/+99/rrx//OMfxZe+9KXi/e9/f3HBBRcUfBuk29/+9sWd7nSn4kEPelCx3377FTe72c2mVkczmg2B6667rrj88suLj3/848U555xTXHTRRcVvf/vb4uY3v3lxn/vcp3jAAx5QPOYxjyk23XTTYtVVV51NpSYshX5K/zzttNPKfl19U/RTvqUddtiheNSjHlWsvfbaE5aQ9jPmsic96Ulzc8d73/ve4ilPeUraj31qqgQUgFPFOd3MGHze+ta3Fi960YsWZPzRj360eOxjHzvdAnvkpgDsActHkwj85S9/KSfad7zjHcV5552X9Bseus1tblM87WlPK0XWxhtvXKyyyirJv60/+O9//7tcxBxwwAHlJB9LTPwIQ8Qg6ac//Wnxwhe+sJxUm9Lzn//84s1vfnOx+uqrT1Svof/o2muvLcXvIx7xiFKYL5fEIuTggw8uF9td6elPf3rx6le/ulwgDC0xj5x77rnFgQceWArYtsS3xDvvueeeU11UVWX+8Y9/LBdQdaYKwKXrMQrApWPfWfLvfve7Yo899ohOLs94xjOKo48+OstH2lmxoiitHFoAU0j5TBcBLH5YVw466KDOCaotL8QZYuulL31pKQr7JsQnQrKy+MV+f+9737u0DiJ0+D6f+9znFh/+8Idbi3rd615XvPzlL+9bncE/j2D/0Ic+VBxxxBGluP3gBz9YYJ1dDglL2V577TVnpUp5J979Xe96V7FixYqUx2fyDIsaFlR8W239OqwMu05HHXVUsc4660ytngjRd7/73aW4rCcF4NQQ985IAdgb2ex+8PnPf77cXuDDZXJbY401il/96ldlBdj+Pf3008ttiKVICsCloL78yvzb3/5WWsfe+MY3Nk5Q9H22een/JKxu1TZrjMg222xTHHnkkcUWW2yRDOwPf/hD8exnP7v4yEc+Mu83CMl73etexQ1veMPiX//6V3GLW9yiOOGEE4pb3/rWxRlnnFE8+tGPXlDG5ptvXqy11lrl/2Mde9nLXlYulpZTQvw+85nPLC22JBgtFwHIFiXvduGFF85rMtoV9xvcXH7zm9+U7R/2Qzhg3brnPe+55M2N4Dr11FOL5z3vefO+Lb4nvhHcGG50oxsVuBl98pOfXGD1xvjwlre8pezz00hf//rXi8c97nHl96sAnAbRxeehAFw8wyw5/Oc//yn93F7/+teX+fOxsuX74he/eK48/v6qV72qWG211bLUoS1TBeDMkS+7ArEgveIVryhWrly54N3ucY97lJYC+vy66667wL8K4fiNb3yjOO6440oLeWjd6GuNCfszFeLbeslLXtJoZX/ta19bHHLIIXN1x48Kq8mWW2458Tb09aWREUD4bX3mM59ZVgIwtkVJX2KRgp/zDW5wg7kmwqcOVxx8kutCEOvZO9/5znKRsJTpO9/5TvHEJz5xnv84BgUstliw664SLFR4x7e//e3zvqW3ve1tpWvFpG4V1fu3Wcu1AC5dL1EALh371pJ//OMfl46y1Sq08nHCSlEdvFjKwyAKwIF2nOtJtdiaYsLBL6mecEg/7LDDil133XXO4tf2Slg5fvjDH5ZWttAPD0GGte5ud7tbJ5WvfOUrxbbbbjv33AMf+MDSH3C99daL/hYBiu8fE32V2GpjS3gMabkKwI997GNl36sS/fGkk04qD3s0pS9+8YvF7rvvPs+ytdSiBnGKKwSW8Cphraa/Nm3rxr7JaVh2MWZgSaQ+sbTUrMbwvTa9owJwoK0fDkRYG5hwOBBSn3SW6jCIAnCgHed6UK2mrSlOIWINvOtd79r7LRBkbCMfeuih837bNelVD4cCkIUWdbnJTW6SLAARAkPy/+oNsccPlqMAjPlc49NHX2izgMX6M5a297znPUtmBeSU7y677FL84he/KFuVRRC+q11b01jlEWpYAqvEQo25Z1IrIN8W1uJw67fKXwHY48Ob8qMKwCkDnUZ2fIT77LNPceKJJ85lx8nDhz70oaVVoh4SZakOgygAp9HS48zjiiuuKA9b1H2sOEF6zDHHlKFTJk1NVkWEISd721wlQgGIJY8T+JXfYVinmAWQkDX4Vo0hLUcBSB/Ycccd57ZA++ywhOIRPzss0g9+8INn3h0QpIcffvi8UFl93IVC8diHQ/iyv/zlL0ureOUryoKMrfH63KYAnHkXmStQAbh07BtLxncDZ1kmShL+f4RZYHIMhddSHQZRAA6w41wPqsR2EOEysGhXiX7NwmYa4inma4T1g5O6d7/73RsJKQD7dZ7lJgAXK5qgx84MBy6qxMlv+vmsfbR//etflwusT3/602VV+opR/Gn33nvv4pRTTllggOjTS8IFWbWdTszMuu+sArAP1ek+qwCcLs9F5xaL/Yf5/Q1veEN5Yivm29FndddWQawaWGVYuRKH7eKLLy4fx/9lp512Kh2KN9xww/L/FisAOc1MoF9WhpTJ9gAnLlkx4/hPQNIquG9qIOjQKlMPTv2Tn/yk9Idha52yONG33XbbFbvttlsZBLXu3B0yqnOpB1ClvltttVUpXBYbDBbhAo+zzjqr9PGs2FenUIk7xxYpdW2ySrW1be78Uzt+6NvK7wiTwrbTtCZKJhj6arX9RRnhNlYoYFLqz6IsPCXc9rs2/ykmR06bcpIf8VkFGCY/+iYHD/BD5LvbYIMNJt5+I8QO3+onPvGJeYGMKYc+xUlprDJ8C139KnZQpu39r08W0WmIHgIr841WB5KwaiOiqsMgTb5wKRbqijM7QfTD+qEn5gZcg6oxLDQgdPmzxtqQw4eEjqnSJKGMQt/Iqp7krQBMGXHyP6MAzM+4Vwnh6o0fh35+oX9g3ULYq7D/P5wahw0xwok3fGIQVJPEAWR7G78aHP2bgu1SLYQVJ9C23nrr0vqZchNITACyukQQsAXY5IOCCN15550XoGs65dfE+JGPfGRp3WICT/WXgQHihAMEbTyqMhEGDJ44qt/4xjfubO7c+XdWIHgAvyj6T5VSrHN9y4htz4bbWEslAKugvPgqpga7niTIMOWwiOAk85lnntmJMKVfLZUAjJU77duAGBue/OQnF+eff37JilPoxDjs44+akgenbdkSrR9YwjLGwoLT423pZz/7WWnZI6hzlVh4Ynmswg7x/2F4oi5/1liZi83jmmuuKb9zwsuQ6r644el5LYCdn2e2BxSA2dBOlnE99h85xMRdONDERGJq6Slx2MK8WA0idhiM+lwFl3JrQr0sBsbjjz+++PnPf16WVaWmwT8mAIllRSiPJvHX5N/CAIZVqr4NksKU7Rb4sBXUZlUkLwZ0tloq/5iU/KtnnvOc55RW4baAx7nz71Nfno35tubyYQ0nsHAbbCkEIAstFjMEq+4TlBd2fAvHHnts8fCHP7xzccHChUUWIXb6lsN3xoKkLiiqdl7OAjC03jEu0FYxDk39His7/CrRw3Oxg0GxQxGIfEIINcXcw2KMmGdsqVLTwY7Qesfv+Je6KCX/xfCgroxN1XWd4UlqBWDfkTPf8wrAfGx75/zPf/6zDIuB83mVYn4kYYxAnp1kIm1ymic/thoZBJk4uRsVYVqPdYVF7XOf+1xxySWXlFXtugs4dAau3o/82fbF4kf61re+VZZVWcPYRuMuVayBfQUg/pEMqFW9q3fiZCdbbpSDJSY84dZWVwJvs3VGvZlc2eZikA9TuC0T/j122o5nsMRg9awsD21lMJDSX2JCM3f+vTv3/wM4160s5EF4CPhPO8UWSfWy/vznPxdYHggATbr66qvLm3WqxLY+YosA0FWCM98MiaDQ+FgxmVeJg1ts11YJCy1b0cQxJMXChVR3ylZ9iufYGv7CF76wYNHCt0Bg37awNm3fNJZp+hZuHIwh4bdW1bvp5DSLIk6SIjBZbGEhq+4o51tD/NQXJLhycBfyYtMsLICMZWzfVol34VAS7ZOaYpbnmHUL6yzuKC94wQvmZc1ik9OyMaEWu6Um9nxsbpgkPFHIvE84mHCbOhwLFYCpPSr/cwrA/IyTSwj9o9qcd0NL4SSHQWL+JEx8WAAQZPXLzZlYuK4Lq1hl9au/WJsAjK1e+S2WEO6dpO71RDBWLBhY+mIWjFQLYJUnHDkVR2Dh+rYpfohM6vVJKyacqivG9t9//wV1ZTCn3XgPJud6mbwDAiCWsBIQ57F6P1bJWAA4hRgKuqZYd23bp7nzT+7UtQdDqwJ/qk63T5Jf229iPl1tJ3tzHwKhT9P/uC2jSlhxcRkI+z9/R0zQn7Be110D2vx9m8LrYK3HAoS/X/2bppymbw0xi29ak1/gLA+BzEIAhn7GXafAY30vJr6aFjixw0osUBF1oWjG3QYXmPpig7GT9qn8pKv6pIrQru+NXRfEKAsREn0UP1KuQmxL4TZ1bDGhAOyiP7u/KwBnx7qzpHAQwgLBgHDb2952wW9xcGfbgIMDVepzGCQ2APGxsupdf/31G+vadE1SmwCMXQHEVgZWxCY/tqbJjIr1FYBtlrLwRcM2QPwREwvLVTh51n8bi0OH5ZL2C3nGLL0p8RxDvxrKj00wufPv7MgNDyB+6oKYiQ7fp67YZJOUR/9BXPGvSm19NLcA5NYSDjZVB1NS4sTxDvTHuvtDm79vTChxny03P7RZsigHaybPVq4SPE/b1K1i9XZYbgJwWid4Q3HT5qsYGxc5zMFitRoXGVdYdNet001CkfaZxmEW8om5SHQd6sEyjNsBBgRS0+l+BeAkI1qe3ygA83DtnWvMP6otAGcsbAEDA1aDjTfeuLP80IKYGiiUjLEEsiKtn7JsmlxjYT+6/F2qyoe+JNX/9xGAfQ4ZxALBdm3l1kHHrpHi8nP8EOsp9BXqs70SHgCKbVXlzr+zczU8EE6yfd57kjJxpWCRUaU28ZRbAIbiN/UQQ6xPxqymsegBqUGw4cPv6atYKavU5lYySwE4Sdv3/U0f4daWd598YlvBofBmy502qXYK+DuLytgd1JMKt9j7TCIAw23qptPNCsC+vTPf8wrAfGx75RxaCFK2dMOAnRSYYkmKbVX0sR7GQtE0CcBwK6FvTKpY2JA+ArCPL08oipsseG0NG+ZByAYm1lve8pZzPwsH1z6WsMsuu6ycEPBt3GyzzUpfQe4erVtSc+ffq2PXHg4H/i6/0UnLqX4XWnPbBGduARjWJTVGHCIBblj673jHO5axDAkvEvoBhjsCXRa8GNswj7ZtPwVgvHf2EYDkEFs0Vid7f//73y8ImN61mzGJcJuGAAyDu8dOJ1flKAAXO7JN7/cKwOmxnDin2Oo9JhzCAnBg56h9PTZZymGQWKiZvr5YodN002QeRtfvG5MqJlb7CMDUE3AxiyoDFVsafU7PhYI3Ju7++te/FvgTIgyrlHKqN7WD5c4/tR7hc2MWgIQiqt8n2+dUbwrv8Dtrcx9pyq/PAQIF4HQEILkQtw/XiOpADf+Hawd3XNevZEux6C6FAAy3qbsCuysAU77o2TyjAJwN59ZSYv58qSe3wm21FMth200jqTgYnBi0sFySmgRgWL96UOvUslK3zxbjAB3znWH7hViHfVJMfMXiDIbx8CiD2GNsreO0f+c737kzjExbvXLn34dJ08p/TBbA2DeOlY62xtme7ekqYPAkbMPvjEMCuJCsvvrqvbI7+eSTi913333uN03fqwJwegIwtv0e5h6GUmlq1FkLwJivdldgawVgr08y68MKwKx40zKP+eN1XV1V5XzppZeWW4D11WPXdm5ojQgj1qfUOvQzi03mMUf8SSLKh6dH+1gAUy2boeUOBmFYjxQusfAgMTEfC+paz58BH2spoTQIPbPOOuv0skTmzj+FRfhMGJ9sklhrfcoNRREnGBH1m2yyyYJscm8Bp0zy1Y07hEViMcDNPykpZrnjBpEVK1ak/HzeM9/97nfL8DhVanKhUABOTwCSU2wruF5Cl6iqnp21AAwPBbZt/TYtBA0E3fszndoPFIBTQzlZRrETmynbuFVpscMjXYdBphHyoO3atapui7HI1WmGpxv7CMCuk2tVOX2D3PZp7ab6IsTx56vHV2zKlzatrsgjVmDbieQqj9z592HAs3188vrmHT4/tFPA1I9vFZeClStXdr4eoYlYmGGB5pq2pgDBZBT7zjoLSHygyUq73ARguFhIdR0JMfb1Aaz/HjFFaKgwzFbqoTnyiu1kxIJRdzV/ipAMQ2al3miiBbCL/uz+rgCcHetoSbFDDtOoUuz0aZWvAnAh4aUQgNSCGF9MNmy9pSasQ4SLwE80jAMW5pE7/9Q681xoZWMLFAstQZCnnWJb8W1XYuW2AFbv1/d6QX4HJ9qamIAc+gl9UhWAi+890xgT+8QBjNWYm2Kw9HFAqJ7wA+RmoRRf5GkturviAMZCFBGsf7/99uuspwJw8f11WjkoAKdFcsJ8Yr5aE2Y172dtVsRpDHZaANNbqSvkB4Mp8dfYCuFfikWQ0tluIdQJK++2lDv/VBKx2zlSfV1Ty6iei5XV5n4wKwFY1Y/vhyC7BAvHBSTlyjasghwOwGewHixcAdi3dyx8PjzUNsn9uYsVX7HDINS0T4iumAg96aSTypixfVLXTSChtRI3JKyoKX6sCsA+LZH3WQVgXr6tuce2b6dVnbbDIArAhZS7BrxptUtXPlgBrrrqqoLtWyLv16/Fi/02xeem/rvc+be9X2yC7OPu0MWu/vdwQudvbf6gsxaA9boyDnAtG8GYucHl4osvbnxVrIHhDTOLFR59uFbPLrct4DAM1yQHlGJ3Aae6oHT5APbZBg7jX3YtQGPtH/pdhzzCOWSSPtT0m9zxQadZ1+t7XgrAJWzBWBw/tsPa/H2aqsskwCRStyQ0HQYJJ7tJBrvQ16Qpj8X4xFTvGp5azuEDGJ5qzrk92afL4SN6+eWXF2eddVZBEOgLL7xwwc9TYj82lZk7/7Dc0OLdx7qRyi0Wp5IDJ2yzx65dI9+lFID198Jay9VvTMCcfkcQ1q+C49nwFpG///3vpUtAPWTIJIetUvny3HITgKHFeBIREuaBqwb3JVf3ejfxjR0QqvppPdh+6hbrGWecMS9Q9CTX2oV5hBZRBWCfr2W4zyoAl6htYrH/ug5vtFU1dmNAU34EE95tt92KSy65pMxyksEu9BFpEoBhWIlJBqPQmpNDAMZW70M7nYb17lOf+lSx9957z13ZRftNGvIj7E+586e8mM/rQQcdVF7ZFt6BPOmn2XT1IFdqrbbaatFshyIAw8pde+215cGR4447bu5PscVJeMJ6ku+sD+/lJgCncYVaaDVLja4Q2/pl25ZUD8mTesgiXDD3jb1KuWF/ChcUCsA+X8twn1UALlHbxOKCpd4O0FTl0PTPcylXkfFcLFZdG5ow8GyTAAwHxbbruGLlxQI05xCAsdPYODTjlN10X3GsvtUdywTbxrpFyBHugK2HHsF/5vzzzy+++c1vliKcUBsEgk5J8MBvDtFXpZB97vxT6tlm7aCfYrGqEtYOxPb222+/mKzL38a20lKuA8wpABEX5E97X3TRRQVXHOIvtd566yW979VXX13eRX3eeefNPR8uTkKLzSSLyWpRSgiqjTbaqAxFw44E4WlC4bzcBOA0AsGH42/KeB67k52xgLzw59t3333nHRBL8bULA/2zYGDhuM022yT1t9gFA6H7BPNF3eKclPH/H8JSWvdz3nzzzYu11lprLotb3epWpQC9wx3u0Cdbn52AgAJwAmjT+Elo1ep7RVqsDrGYgLE4XrHBro/FIHa/b5MAjN060seyFhPKOQQgPMN7difZnmSg5MRmtRUfu05rsT6YXVv4ufNfbP/nZDIBr3mPKiFYTjjhhAVXnPUpC2FF8OMDDzxw3s+wXrRZ/3g4pwBc7ISc4uMXs6ziK8jWXcrpURjEYkdy6IRg0GFabgKw6gM77rjj3Lfb5TZQZ5J6Z3P9N7G7gMMxJ2bN7toKjo3vXbFh6/UKXZMmsSC2fbceAukzquV9VgGYl28095iP0iRXN4WZx/JtOgwSfuR97g6NbVk0CcDYVnfqHbtNwXNzCcCYMMHShhWwK9wKbcF2HUL6tNNOm2sa4rgxEdf9OsMtmr5CMxR4oX9O7vyn8cmEl9yTJyLwmGOOKQjY3DchkminQw89dN5PU67Pyi0AYycz+2x7xxZRYWw3vn22ihHAk4hq6ojYQyhXiS3H008/vbxzegwCMCbiUkR0LCRKinhMEXdN7cL1n1tuuWXjZxKO76ljDAeSEPx1l4M+4jHlu1UAplCazTMKwNlwnldKbLXOwM2Hl7pab6p27PRj7ANumjC6JmCsBPigsQVQT20HSWLCquvuWwbVc889t3jWs541z9+NMnMJwNiKnPIQFUyMa6yxRmNvgScTKBN7lRDVp5xyyjyHbP4WO/2dKlSuueaa0qrD4YAqhaFUcuc/jU+myVqH6DjssMPK221St97pX3A/9dRT51Ut9fqs3AKQ/MPbfugbtBuBf9u++Zi4aLLIxAQFfmh8022hgpq+NbbpDz/88Gg7hBbA2J3X0+gns84jXFzB7fjjjy9YtDa1E2IcXz22NqvUJRxjW79NJ/pj33zX6f+Y1Zgxhr6w/vrrR7HGvslU4dinnRSAfWjlfVYBmJdvNPfwJGRsm3DSasW2TJv8gcJrfCiTWyYOOeSQYtddd5038HNAAP8lJoX61l1VzzYBGLsvkt9xDyrO//iA1AdXBi8mcwLfhicgcwpA8o5Z8fh/JmqEdCwQb1Ow5TbrYbhVXPEgKPQWW2yx4KYPGBIeBL8iflsl/HrYUsdnq55y5z9p/6z/DqHK9iz/wrTVVluV/k9ci7buuus1SEupAAAK30lEQVQu4EEfwX8SgY3DfBhHL2XirpeZcwuYcmK+icT1O/jgg4s99tgjevIfPscee2y54Km/X9MWYMxaRNkc8kLIYZUKRTVlIFYQ3fVvrWtLPuYnRjsecMABycI9tQ/FgrRPEtokpbyYMGtalDQF9e4SZ7GFZtdiJfY9d10PF1sQ7LDDDqV/XTjmMu5hhMCvr97XuspIYRo+owCchFqe3ygA83BtzDV22myasdBiW65UpulmkNjqtRKCTL4bbrhhGfLh7LPPbo1P1hVKpsniQ1k4mW+77bbljQeIUgLk1lfTIcxcFsCqnJgwrv7GwMlEuuaaaxYcHIEf1p0wMdAyeTc5MscssPUytt5665I96corrywuuOCCBfzbrEi585/WZ0M9ESBsXzYFQ+Y92YasLLBMVm2x8hDFRx55ZCmkU1NuAUg9YhMy/48Q5HAUdz5z/y/9ii08DgqFC6AuS3F4PVf9/av7pbHqkPAZjoWZ4TlE5i677NKIL3Zoqho3KmsjYpBxYbFplgKQujZ9/yyO62MiB2/CoO1dwpn86WsE866PcYgifFebTsIzfrI4rC+W4IzFsulwR9PCOxxzm/pBH/eXPm2sAOxDK++zCsC8fBfkHov913Zt2yTVC33AyCOMHVblyyBBANq99tqrVXTV68GEzHY1wuTEE08s/9QlAHmmyU+r7R0ZdDmNi0io7sjMLQCpzxVXXFHss88+86xtqW2B+Dv66KMLtsXaEpM7g37d3ya1jKZbIeq/z51/al27nqusm0xwZ555ZtfjjX+nXzJpYaWunypMyXAWAnCSb61e99SbX9osq10sEBW4MlBWlzsKbiAcMmsS7tO65WXWAhBGLLgYE8N7ebvGKsapFStWND4W22FI9YmOudJ0WRsRjrQDLhIpt81UFccF46ijjirWWWedri7T++8KwN7Isv1AAZgN7cKMY6ezJgnX0FXlmA9Y280g5Jd6ZyyCjO0iTssx0RLOIlUA8hxbyeecc045ILGl3JbYIn7Tm95UTkQcppilAKRe1fbYypUrk8RxtaW35557Jh0aoQwsYPgYHXHEEUll8BsGfbYOw22cGMvc+Xf1xT5/p65YmmFRD3nSlQfc8SlF/FVW067fhH+fhQCsyiQOJ/2/fliorb6Isv3337/o06+q74zFUipLbpvAJSN0J2iqW9eCLiUMSko7LYUA7DMm8mwKu9gWfZOfcBOX2OGprm3aPmPuJGNYShvWn1EA9iWW73kFYD62C3KO+edNEmsupcphSBN+03Wai4Hie9/7XnkDAVub1c0iTEAIVYTHTjvtVPorpdwF3FZPfs/EhK8fwq7a0kPUbLfddmWgaspkSyScAGZhAazXHSGIQMDigd9Z/cYV4qThF0joF+o9yS0ulAUPbvnA14fYiTCptv8Q3WzbsVW+8847lxP0qquumtIN5p7JnX+vynQ8zEKJ2Hf0Dw41/ehHP5rHvOLBNjkHItgeZut0MWmWApB6Vu/IDS+4PNDHq2+g2vImDh9bvmzxpZxCj70/FiC2NDnNS79iu6/aeqw4YrFmsbXBBht0Wv3CMhgzaCd2ArCa1bdEYyGoJmmjpRKA1JX3o3yuZWThyqKV75I2Ysueb5JxcdNNN+38JmNbv20HbWKsYqd0u/wHq3yqMYCFBztR9AdSNb7TD4hZuvbaa0/STMm/UQAmo8r+o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gAIwO2ILkIAEJCABCUhAAsMioAAcVntYGwlIQAISkIAEJJCdwP8Ab2dXekGR+DcAAAAASUVORK5CYII="/>
          <p:cNvSpPr>
            <a:spLocks noChangeAspect="1" noChangeArrowheads="1"/>
          </p:cNvSpPr>
          <p:nvPr/>
        </p:nvSpPr>
        <p:spPr bwMode="auto">
          <a:xfrm>
            <a:off x="155575" y="-228600"/>
            <a:ext cx="1524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- UART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108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2F4CC-B151-4CD1-07F9-60E752E1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Development Environment</a:t>
            </a:r>
            <a:endParaRPr lang="ko-KR" altLang="en-US" sz="2800" dirty="0">
              <a:latin typeface="+mn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64403F-D8C4-5B04-82AB-FAFA4AB06B0F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3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147" y="1069503"/>
            <a:ext cx="3374513" cy="5364904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2000" dirty="0"/>
              <a:t>OS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23" y="1718353"/>
            <a:ext cx="2181367" cy="218136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223" y="4171154"/>
            <a:ext cx="2184531" cy="226325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430224" y="1986925"/>
            <a:ext cx="5646881" cy="4254499"/>
            <a:chOff x="5430224" y="1986925"/>
            <a:chExt cx="5646881" cy="4254499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224" y="4647997"/>
              <a:ext cx="2458841" cy="138451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224" y="2519558"/>
              <a:ext cx="5130983" cy="1116102"/>
            </a:xfrm>
            <a:prstGeom prst="rect">
              <a:avLst/>
            </a:prstGeom>
            <a:ln>
              <a:noFill/>
            </a:ln>
          </p:spPr>
        </p:pic>
        <p:sp>
          <p:nvSpPr>
            <p:cNvPr id="33" name="모서리가 둥근 직사각형 32"/>
            <p:cNvSpPr/>
            <p:nvPr/>
          </p:nvSpPr>
          <p:spPr>
            <a:xfrm>
              <a:off x="7889063" y="4440068"/>
              <a:ext cx="3061413" cy="4823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8A8F33"/>
                  </a:solidFill>
                </a:rPr>
                <a:t>RTL ANALYSIS</a:t>
              </a:r>
              <a:endParaRPr lang="ko-KR" altLang="en-US" sz="2400" dirty="0">
                <a:solidFill>
                  <a:srgbClr val="8A8F33"/>
                </a:solidFill>
              </a:endParaRPr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7889063" y="5759102"/>
              <a:ext cx="3061411" cy="4823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E4E891"/>
                  </a:solidFill>
                </a:rPr>
                <a:t>SYNTHESIS</a:t>
              </a:r>
              <a:endParaRPr lang="ko-KR" altLang="en-US" sz="2400" dirty="0">
                <a:solidFill>
                  <a:srgbClr val="E4E891"/>
                </a:solidFill>
              </a:endParaRPr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7889063" y="5099094"/>
              <a:ext cx="3182420" cy="48232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DCE152"/>
                  </a:solidFill>
                </a:rPr>
                <a:t>IMPLEMENTATION</a:t>
              </a:r>
              <a:endParaRPr lang="ko-KR" altLang="en-US" sz="2400" dirty="0">
                <a:solidFill>
                  <a:srgbClr val="DCE152"/>
                </a:solidFill>
              </a:endParaRPr>
            </a:p>
          </p:txBody>
        </p:sp>
        <p:sp>
          <p:nvSpPr>
            <p:cNvPr id="37" name="내용 개체 틀 3">
              <a:extLst>
                <a:ext uri="{FF2B5EF4-FFF2-40B4-BE49-F238E27FC236}">
                  <a16:creationId xmlns:a16="http://schemas.microsoft.com/office/drawing/2014/main" id="{EED25242-688E-6EBB-7372-25811E397690}"/>
                </a:ext>
              </a:extLst>
            </p:cNvPr>
            <p:cNvSpPr txBox="1">
              <a:spLocks/>
            </p:cNvSpPr>
            <p:nvPr/>
          </p:nvSpPr>
          <p:spPr>
            <a:xfrm>
              <a:off x="5430225" y="1986925"/>
              <a:ext cx="5646880" cy="382558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00000"/>
                </a:lnSpc>
              </a:pPr>
              <a:r>
                <a:rPr lang="en-US" altLang="ko-KR" sz="2000" dirty="0"/>
                <a:t>Design &amp; Verification Tools</a:t>
              </a: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7617780" y="3549016"/>
              <a:ext cx="3453703" cy="46116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780726"/>
                  </a:solidFill>
                </a:rPr>
                <a:t>IP catalog ( using ILA )</a:t>
              </a:r>
              <a:endParaRPr lang="ko-KR" altLang="en-US" sz="2400" dirty="0">
                <a:solidFill>
                  <a:srgbClr val="78072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056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26" y="3110954"/>
            <a:ext cx="6598933" cy="157436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0173" y="1761426"/>
            <a:ext cx="48820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RDR(RX Data Register)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8bits UART Received Data keep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When RXND is Set, next RX Data get from RX FIFO Register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TDR(TX Data Register)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8bits UART Transmit Data keep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When write in this Register, TDR Data is transmit to TX FIFO automatically</a:t>
            </a:r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211856" y="2677759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444" y="1053141"/>
            <a:ext cx="4011145" cy="144538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75" y="4751146"/>
            <a:ext cx="6572885" cy="156815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- UART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774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50430" y="2112223"/>
            <a:ext cx="4882075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UART_BRR(Baud Rate Register)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Baudrate</a:t>
            </a:r>
            <a:r>
              <a:rPr lang="en-US" altLang="ko-KR" dirty="0" smtClean="0"/>
              <a:t> counter stop counting if the TE or RE bits are disabled. (Low Power Consumption)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Default </a:t>
            </a:r>
            <a:r>
              <a:rPr lang="en-US" altLang="ko-KR" dirty="0" err="1" smtClean="0"/>
              <a:t>Baudrate</a:t>
            </a:r>
            <a:r>
              <a:rPr lang="en-US" altLang="ko-KR" dirty="0" smtClean="0"/>
              <a:t> : 9600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If the value of the bit is set, a corresponding </a:t>
            </a:r>
            <a:r>
              <a:rPr lang="en-US" altLang="ko-KR" dirty="0" err="1"/>
              <a:t>Baudrate</a:t>
            </a:r>
            <a:r>
              <a:rPr lang="en-US" altLang="ko-KR" dirty="0"/>
              <a:t> </a:t>
            </a:r>
            <a:r>
              <a:rPr lang="en-US" altLang="ko-KR" dirty="0" smtClean="0"/>
              <a:t>Tick </a:t>
            </a:r>
            <a:r>
              <a:rPr lang="en-US" altLang="ko-KR" dirty="0"/>
              <a:t>is generated.</a:t>
            </a:r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377931" y="3468285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736" y="1404398"/>
            <a:ext cx="5754891" cy="18274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" y="4040924"/>
            <a:ext cx="6889040" cy="1643578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- UART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307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56780" y="1118166"/>
            <a:ext cx="4882075" cy="555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UE(UART Enable register)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0: UART </a:t>
            </a:r>
            <a:r>
              <a:rPr lang="en-US" altLang="ko-KR" sz="1400" dirty="0" err="1" smtClean="0"/>
              <a:t>prescaler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and outputs disabled(Low Power consumption)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RE(Receiver Enable)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0: Receiver is disabled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1: Receiver enabled and begins searching for a start bit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TE(</a:t>
            </a:r>
            <a:r>
              <a:rPr lang="en-US" altLang="ko-KR" sz="1400" dirty="0" err="1" smtClean="0"/>
              <a:t>Transmisson</a:t>
            </a:r>
            <a:r>
              <a:rPr lang="en-US" altLang="ko-KR" sz="1400" dirty="0" smtClean="0"/>
              <a:t> Enable)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0: Transmitter is disabled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1: </a:t>
            </a:r>
            <a:r>
              <a:rPr lang="en-US" altLang="ko-KR" sz="1400" dirty="0"/>
              <a:t>Transmitter is </a:t>
            </a:r>
            <a:r>
              <a:rPr lang="en-US" altLang="ko-KR" sz="1400" dirty="0" smtClean="0"/>
              <a:t>enabled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RXND(Receiver Next Data)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0: Current RX Data keeping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1: Next RX Data get from RX FIFO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RXNEIE, TCIE, TXEIE, IDLEIE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RX interrupt enable, TX complete interrupt enable, TXE interrupt enable, IDLE interrupt enable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/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아래쪽 화살표 11"/>
          <p:cNvSpPr/>
          <p:nvPr/>
        </p:nvSpPr>
        <p:spPr>
          <a:xfrm>
            <a:off x="3211609" y="3478268"/>
            <a:ext cx="446502" cy="5105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381311"/>
            <a:ext cx="6580807" cy="17883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6448"/>
            <a:ext cx="7028189" cy="1771912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- UART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761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002" y="1143001"/>
            <a:ext cx="6679428" cy="24288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79197" y="3828230"/>
            <a:ext cx="6312398" cy="231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UART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Base Address</a:t>
            </a:r>
            <a:r>
              <a:rPr lang="ko-KR" altLang="en-US" sz="1400" dirty="0" smtClean="0"/>
              <a:t>를 지정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UART1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UART2 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Base Address</a:t>
            </a:r>
            <a:r>
              <a:rPr lang="ko-KR" altLang="en-US" sz="1400" dirty="0"/>
              <a:t> </a:t>
            </a:r>
            <a:r>
              <a:rPr lang="en-US" altLang="ko-KR" sz="1400" dirty="0" smtClean="0"/>
              <a:t>Offset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UART_TypeDef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구조체 선언으로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자료형의</a:t>
            </a:r>
            <a:r>
              <a:rPr lang="ko-KR" altLang="en-US" sz="1400" dirty="0" smtClean="0"/>
              <a:t> 크기인 </a:t>
            </a:r>
            <a:r>
              <a:rPr lang="en-US" altLang="ko-KR" sz="1400" dirty="0" smtClean="0"/>
              <a:t>4byte </a:t>
            </a:r>
            <a:r>
              <a:rPr lang="ko-KR" altLang="en-US" sz="1400" dirty="0" smtClean="0"/>
              <a:t>씩 </a:t>
            </a:r>
            <a:r>
              <a:rPr lang="en-US" altLang="ko-KR" sz="1400" dirty="0" smtClean="0"/>
              <a:t>Offset </a:t>
            </a:r>
            <a:r>
              <a:rPr lang="ko-KR" altLang="en-US" sz="1400" dirty="0" smtClean="0"/>
              <a:t>하여 해당 </a:t>
            </a:r>
            <a:r>
              <a:rPr lang="en-US" altLang="ko-KR" sz="1400" dirty="0" smtClean="0"/>
              <a:t>Memory Address</a:t>
            </a:r>
            <a:r>
              <a:rPr lang="ko-KR" altLang="en-US" sz="1400" dirty="0" smtClean="0"/>
              <a:t>에 접근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Baudrate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9600 </a:t>
            </a:r>
            <a:r>
              <a:rPr lang="ko-KR" altLang="en-US" sz="1400" dirty="0" smtClean="0"/>
              <a:t>설정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UE, RE, TE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레지스터 </a:t>
            </a:r>
            <a:r>
              <a:rPr lang="en-US" altLang="ko-KR" sz="1400" dirty="0" smtClean="0"/>
              <a:t>set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 smtClean="0"/>
              <a:t>UART</a:t>
            </a:r>
            <a:r>
              <a:rPr lang="ko-KR" altLang="en-US" sz="1400" dirty="0" smtClean="0"/>
              <a:t>로 받은 </a:t>
            </a:r>
            <a:r>
              <a:rPr lang="en-US" altLang="ko-KR" sz="1400" dirty="0" smtClean="0"/>
              <a:t>RX Data</a:t>
            </a:r>
            <a:r>
              <a:rPr lang="ko-KR" altLang="en-US" sz="1400" dirty="0" smtClean="0"/>
              <a:t>를 다시 </a:t>
            </a:r>
            <a:r>
              <a:rPr lang="en-US" altLang="ko-KR" sz="1400" dirty="0" smtClean="0"/>
              <a:t>Transmit </a:t>
            </a:r>
            <a:r>
              <a:rPr lang="ko-KR" altLang="en-US" sz="1400" dirty="0" smtClean="0"/>
              <a:t>하는 프로그램 설계</a:t>
            </a:r>
            <a:endParaRPr lang="en-US" altLang="ko-KR" sz="1400" dirty="0" smtClean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37" y="1062574"/>
            <a:ext cx="3797617" cy="5531311"/>
          </a:xfrm>
          <a:prstGeom prst="rect">
            <a:avLst/>
          </a:prstGeom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47" y="277856"/>
            <a:ext cx="9266316" cy="562454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</a:t>
            </a:r>
            <a:r>
              <a:rPr lang="en-US" altLang="ko-KR" sz="2800" dirty="0" smtClean="0">
                <a:latin typeface="+mn-lt"/>
              </a:rPr>
              <a:t>Peripheral </a:t>
            </a:r>
            <a:r>
              <a:rPr lang="en-US" altLang="ko-KR" sz="2800" dirty="0">
                <a:latin typeface="+mn-lt"/>
              </a:rPr>
              <a:t>- UART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324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UART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7834757" y="2046757"/>
            <a:ext cx="4122158" cy="792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SR[1] = 1 </a:t>
            </a:r>
            <a:r>
              <a:rPr lang="en-US" altLang="ko-KR" sz="1600" dirty="0" smtClean="0">
                <a:sym typeface="Wingdings" panose="05000000000000000000" pitchFamily="2" charset="2"/>
              </a:rPr>
              <a:t> RX Done!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/>
          </a:p>
        </p:txBody>
      </p:sp>
      <p:grpSp>
        <p:nvGrpSpPr>
          <p:cNvPr id="20" name="그룹 19"/>
          <p:cNvGrpSpPr/>
          <p:nvPr/>
        </p:nvGrpSpPr>
        <p:grpSpPr>
          <a:xfrm>
            <a:off x="470819" y="1982918"/>
            <a:ext cx="7059010" cy="1057423"/>
            <a:chOff x="303355" y="1343568"/>
            <a:chExt cx="7059010" cy="105742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355" y="1343568"/>
              <a:ext cx="7059010" cy="1057423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2859540" y="1872278"/>
              <a:ext cx="2830059" cy="46304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70819" y="3590389"/>
            <a:ext cx="10602834" cy="2586873"/>
            <a:chOff x="410307" y="3590388"/>
            <a:chExt cx="8169766" cy="198109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r="38812"/>
            <a:stretch/>
          </p:blipFill>
          <p:spPr>
            <a:xfrm>
              <a:off x="410307" y="3590388"/>
              <a:ext cx="6951958" cy="197788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l="68526"/>
            <a:stretch/>
          </p:blipFill>
          <p:spPr>
            <a:xfrm>
              <a:off x="5004040" y="3593593"/>
              <a:ext cx="3576033" cy="1977889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2338925" y="4309782"/>
              <a:ext cx="6241148" cy="39011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019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Module Explanation : UART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4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4" name="AutoShape 2" descr="data:image/png;base64,iVBORw0KGgoAAAANSUhEUgAACngAAAMgCAYAAAAK/v5RAAAAAXNSR0IArs4c6QAATC90RVh0bXhmaWxlACUzQ214R3JhcGhNb2RlbCUzRSUzQ3Jvb3QlM0UlM0NteENlbGwlMjBpZCUzRCUyMjAlMjIlMkYlM0UlM0NteENlbGwlMjBpZCUzRCUyMjElMjIlMjBwYXJlbnQlM0QlMjIwJTIyJTJGJTNFJTNDbXhDZWxsJTIwaWQlM0QlMjIyJTIyJTIwdmFsdWUlM0QlMjJT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IwJTIyJTIwd2lkdGglM0QlMjIxNjAlMjIlMjBoZWlnaHQlM0QlMjIyMCUyMiUyMGFzJTNEJTIyZ2VvbWV0cnklMjIlMkYlM0UlM0MlMkZteENlbGwlM0UlM0NteENlbGwlMjBpZCUzRCUyMjMlMjIlMjB2YWx1ZSUzRCUyMlJ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NDAwJTIyJTIwd2lkdGglM0QlMjIxNjAlMjIlMjBoZWlnaHQlM0QlMjIyMCUyMiUyMGFzJTNEJTIyZ2VvbWV0cnklMjIlMkYlM0UlM0MlMkZteENlbGwlM0UlM0NteENlbGwlMjBpZCUzRCUyMjQlMjIlMjB2YWx1ZSUzRCUyMlRE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gwJTIyJTIwd2lkdGglM0QlMjIxNjAlMjIlMjBoZWlnaHQlM0QlMjIyMCUyMiUyMGFzJTNEJTIyZ2VvbWV0cnklMjIlMkYlM0UlM0MlMkZteENlbGwlM0UlM0NteENlbGwlMjBpZCUzRCUyMjUlMjIlMjB2YWx1ZSUzRCUyMkJSUi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0MTAlMjIlMjB5JTNEJTIyMzYwJTIyJTIwd2lkdGglM0QlMjIxNjAlMjIlMjBoZWlnaHQlM0QlMjIyMCUyMiUyMGFzJTNEJTIyZ2VvbWV0cnklMjIlMkYlM0UlM0MlMkZteENlbGwlM0UlM0NteENlbGwlMjBpZCUzRCUyMjYlMjIlMjB2YWx1ZSUzRCUyMkNS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QxMCUyMiUyMHklM0QlMjIzNDAlMjIlMjB3aWR0aCUzRCUyMjE2MCUyMiUyMGhlaWdodCUzRCUyMjIwJTIyJTIwYXMlM0QlMjJnZW9tZXRyeSUyMiUyRiUzRSUzQyUyRm14Q2VsbCUzRSUzQ214Q2VsbCUyMGlkJTNEJTIyNyUyMiUyMHZhbHVlJTNEJTIyUmVzZXJ2ZWQlMjIlMjBzdHlsZSUzRCUyMnRleHQlM0JodG1sJTNEMSUzQmFsaWduJTNEY2VudGVyJTNCdmVydGljYWxBbGlnbiUzRG1pZGRsZSUzQndoaXRlU3BhY2UlM0R3cmFwJTNCcm91bmRlZCUzRDAlM0JzdHJva2VDb2xvciUzRCUyMzgyYjM2NiUzQmZpbGxDb2xvciUzRCUyM2Q1ZThkNCUzQiUyMiUyMHZlcnRleCUzRCUyMjElMjIlMjBwYXJlbnQlM0QlMjIxJTIyJTNFJTNDbXhHZW9tZXRyeSUyMHglM0QlMjIxNDEwJTIyJTIweSUzRCUyMjI4MCUyMiUyMHdpZHRoJTNEJTIyMTYwJTIyJTIwaGVpZ2h0JTNEJTIyNjAlMjIlMjBhcyUzRCUyMmdlb21ldHJ5JTIyJTJGJTNFJTNDJTJGbXhDZWxsJTNFJTNDbXhDZWxsJTIwaWQlM0QlMjI4JTIyJTIwdmFsdWUlM0QlMjJVQVJUMSUyMiUyMHN0eWxlJTNEJTIydGV4dCUzQmh0bWwlM0QxJTNCYWxpZ24lM0RjZW50ZXIlM0J2ZXJ0aWNhbEFsaWduJTNEbWlkZGxlJTNCd2hpdGVTcGFjZSUzRHdyYXAlM0Jyb3VuZGVkJTNEMCUzQnN0cm9rZUNvbG9yJTNEJTIzODJiMzY2JTNCZmlsbENvbG9yJTNEJTIzZDVlOGQ0JTNCJTIyJTIwdmVydGV4JTNEJTIyMSUyMiUyMHBhcmVudCUzRCUyMjElMjIlM0UlM0NteEdlb21ldHJ5JTIweCUzRCUyMjEwODAlMjIlMjB5JTNEJTIyNDIwJTIyJTIwd2lkdGglM0QlMjIxNjAlMjIlMjBoZWlnaHQlM0QlMjIyMCUyMiUyMGFzJTNEJTIyZ2VvbWV0cnklMjIlMkYlM0UlM0MlMkZteENlbGwlM0UlM0NteENlbGwlMjBpZCUzRCUyMjk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0MDAlMjIlMjB3aWR0aCUzRCUyMjE2MCUyMiUyMGhlaWdodCUzRCUyMjIwJTIyJTIwYXMlM0QlMjJnZW9tZXRyeSUyMiUyRiUzRSUzQyUyRm14Q2VsbCUzRSUzQ214Q2VsbCUyMGlkJTNEJTIyMTAlMjIlMjB2YWx1ZSUzRCUyMlVBUlQy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ODAlMjIlMjB3aWR0aCUzRCUyMjE2MCUyMiUyMGhlaWdodCUzRCUyMjIwJTIyJTIwYXMlM0QlMjJnZW9tZXRyeSUyMiUyRiUzRSUzQyUyRm14Q2VsbCUzRSUzQ214Q2VsbCUyMGlkJTNEJTIyMTElMjIlMjB2YWx1ZSUzRCUyMlJlc2VydmVkJTIyJTIwc3R5bGUlM0QlMjJ0ZXh0JTNCaHRtbCUzRDElM0JhbGlnbiUzRGNlbnRlciUzQnZlcnRpY2FsQWxpZ24lM0RtaWRkbGUlM0J3aGl0ZVNwYWNlJTNEd3JhcCUzQnJvdW5kZWQlM0QwJTNCc3Ryb2tlQ29sb3IlM0QlMjM4MmIzNjYlM0JmaWxsQ29sb3IlM0QlMjNkNWU4ZDQlM0IlMjIlMjB2ZXJ0ZXglM0QlMjIxJTIyJTIwcGFyZW50JTNEJTIyMSUyMiUzRSUzQ214R2VvbWV0cnklMjB4JTNEJTIyMTA4MCUyMiUyMHklM0QlMjIzMzAlMjIlMjB3aWR0aCUzRCUyMjE2MCUyMiUyMGhlaWdodCUzRCUyMjUwJTIyJTIwYXMlM0QlMjJnZW9tZXRyeSUyMiUyRiUzRSUzQyUyRm14Q2VsbCUzRSUzQ214Q2VsbCUyMGlkJTNEJTIyMTIlMjIlMjB2YWx1ZSUzRCUyMjB4MDAwMCUyMDI0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0MzAlMjIlMjB3aWR0aCUzRCUyMjgwJTIyJTIwaGVpZ2h0JTNEJTIyMjAlMjIlMjBhcyUzRCUyMmdlb21ldHJ5JTIyJTJGJTNFJTNDJTJGbXhDZWxsJTNFJTNDbXhDZWxsJTIwaWQlM0QlMjIxMy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QxMCUyMiUyMHdpZHRoJTNEJTIyODAlMjIlMjBoZWlnaHQlM0QlMjIyMCUyMiUyMGFzJTNEJTIyZ2VvbWV0cnklMjIlMkYlM0UlM0MlMkZteENlbGwlM0UlM0NteENlbGwlMjBpZCUzRCUyMjE0JTIyJTIwdmFsdWUlM0QlMjIweDAwMDAlMjAyNjA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wMDAlMjIlMjB5JTNEJTIyMzkwJTIyJTIwd2lkdGglM0QlMjI4MCUyMiUyMGhlaWdodCUzRCUyMjIwJTIyJTIwYXMlM0QlMjJnZW9tZXRyeSUyMiUyRiUzRSUzQyUyRm14Q2VsbCUzRSUzQ214Q2VsbCUyMGlkJTNEJTIyMTUlMjIlMjB2YWx1ZSUzRCUyMjB4MDAwMCUyMDI3MDA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AwMCUyMiUyMHklM0QlMjIzNzAlMjIlMjB3aWR0aCUzRCUyMjgwJTIyJTIwaGVpZ2h0JTNEJTIyMjAlMjIlMjBhcyUzRCUyMmdlb21ldHJ5JTIyJTJGJTNFJTNDJTJGbXhDZWxsJTNFJTNDbXhDZWxsJTIwaWQlM0QlMjIxNiUyMiUyMHZhbHVlJTNEJTIyMHgwMDAwJTIwMjQ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QzMCUyMiUyMHdpZHRoJTNEJTIyODAlMjIlMjBoZWlnaHQlM0QlMjIyMCUyMiUyMGFzJTNEJTIyZ2VvbWV0cnklMjIlMkYlM0UlM0MlMkZteENlbGwlM0UlM0NteENlbGwlMjBpZCUzRCUyMjE3JTIyJTIwdmFsdWUlM0QlMjIweDAwMDAlMjAyNDA0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NDEwJTIyJTIwd2lkdGglM0QlMjI4MCUyMiUyMGhlaWdodCUzRCUyMjIwJTIyJTIwYXMlM0QlMjJnZW9tZXRyeSUyMiUyRiUzRSUzQyUyRm14Q2VsbCUzRSUzQ214Q2VsbCUyMGlkJTNEJTIyMTglMjIlMjB2YWx1ZSUzRCUyMjB4MDAwMCUyMDI0MDg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OTAlMjIlMjB3aWR0aCUzRCUyMjgwJTIyJTIwaGVpZ2h0JTNEJTIyMjAlMjIlMjBhcyUzRCUyMmdlb21ldHJ5JTIyJTJGJTNFJTNDJTJGbXhDZWxsJTNFJTNDbXhDZWxsJTIwaWQlM0QlMjIxOSUyMiUyMHZhbHVlJTNEJTIyMHgwMDAwJTIwMjQwQy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M3MCUyMiUyMHdpZHRoJTNEJTIyODAlMjIlMjBoZWlnaHQlM0QlMjIyMCUyMiUyMGFzJTNEJTIyZ2VvbWV0cnklMjIlMkYlM0UlM0MlMkZteENlbGwlM0UlM0NteENlbGwlMjBpZCUzRCUyMjIwJTIyJTIwdmFsdWUlM0QlMjIweDAwMDAlMjAyNDEwJTI2bHQlM0JzcGFuJTIwc3R5bGUlM0QlMjZxdW90JTNCdGV4dC13cmFwJTNBJTIwbm93cmFwJTNCJTIwY29sb3IlM0ElMjByZ2JhKDAlMkMlMjAwJTJDJTIwMCUyQyUyMDApJTNCJTIwZm9udC1mYW1pbHklM0ElMjBtb25vc3BhY2UlM0IlMjBmb250LXNpemUlM0ElMjAwcHglM0IlMjB0ZXh0LWFsaWduJTNBJTIwc3RhcnQlM0IlMjZxdW90JTNCJTI2Z3QlM0IlMjUzQ214R3JhcGhNb2RlbCUyNTNFJTI1M0Nyb290JTI1M0UlMjUzQ214Q2VsbCUyNTIwaWQlMjUzRCUyNTIyMCUyNTIyJTI1MkYlMjUzRSUyNTNDbXhDZWxsJTI1MjBpZCUyNTNEJTI1MjIxJTI1MjIlMjUyMHBhcmVudCUyNTNEJTI1MjIwJTI1MjIlMjUyRiUyNTNFJTI1M0NteENlbGwlMjUyMGlkJTI1M0QlMjUyMjIlMjUyMiUyNTIwdmFsdWUlMjUzRCUyNTIyMHgwMDAwJTI1MjAwRkZGJTI1MjIlMjUyMHN0eWxlJTI1M0QlMjUyMnRleHQlMjUzQmh0bWwlMjUzRDElMjUzQmFsaWduJTI1M0RjZW50ZXIlMjUzQnZlcnRpY2FsQWxpZ24lMjUzRG1pZGRsZSUyNTNCd2hpdGVTcGFjZSUyNTNEd3JhcCUyNTNCcm91bmRlZCUyNTNEMCUyNTNCJTI1MjIlMjUyMHZlcnRleCUyNTNEJTI1MjIxJTI1MjIlMjUyMHBhcmVudCUyNTNEJTI1MjIxJTI1MjIlMjUzRSUyNTNDbXhHZW9tZXRyeSUyNTIweCUyNTNEJTI1MjI2NDAlMjUyMiUyNTIweSUyNTNEJTI1MjI3MDAlMjUyMiUyNTIwd2lkdGglMjUzRCUyNTIyODAlMjUyMiUyNTIwaGVpZ2h0JTI1M0QlMjUyMjIwJTI1MjIlMjUyMGFzJTI1M0QlMjUyMmdlb21ldHJ5JTI1MjIlMjUyRiUyNTNFJTI1M0MlMjUyRm14Q2VsbCUyNTNFJTI1M0MlMjUyRnJvb3QlMjUzRSUyNTNDJTI1MkZteEdyYXBoTW9kZWwlMjUzRSUyNmx0JTNCJTJGc3BhbiUyNmd0JTNCJTIyJTIwc3R5bGUlM0QlMjJ0ZXh0JTNCaHRtbCUzRDElM0JhbGlnbiUzRGNlbnRlciUzQnZlcnRpY2FsQWxpZ24lM0RtaWRkbGUlM0J3aGl0ZVNwYWNlJTNEd3JhcCUzQnJvdW5kZWQlM0QwJTNCJTIyJTIwdmVydGV4JTNEJTIyMSUyMiUyMHBhcmVudCUzRCUyMjElMjIlM0UlM0NteEdlb21ldHJ5JTIweCUzRCUyMjE1NzAlMjIlMjB5JTNEJTIyMzUwJTIyJTIwd2lkdGglM0QlMjI4MCUyMiUyMGhlaWdodCUzRCUyMjIwJTIyJTIwYXMlM0QlMjJnZW9tZXRyeSUyMiUyRiUzRSUzQyUyRm14Q2VsbCUzRSUzQ214Q2VsbCUyMGlkJTNEJTIyMjElMjIlMjB2YWx1ZSUzRCUyMjB4MDAwMCUyMDI0MTQlMjZsdCUzQnNwYW4lMjBzdHlsZSUzRCUyNnF1b3QlM0J0ZXh0LXdyYXAlM0ElMjBub3dyYXAlM0IlMjBjb2xvciUzQSUyMHJnYmEoMCUyQyUyMDAlMkMlMjAwJTJDJTIwMCklM0IlMjBmb250LWZhbWlseSUzQSUyMG1vbm9zcGFjZSUzQiUyMGZvbnQtc2l6ZSUzQSUyMDBweCUzQiUyMHRleHQtYWxpZ24lM0ElMjBzdGFydCUzQiUyNnF1b3QlM0IlMjZndCUzQiUyNTNDbXhHcmFwaE1vZGVsJTI1M0UlMjUzQ3Jvb3QlMjUzRSUyNTNDbXhDZWxsJTI1MjBpZCUyNTNEJTI1MjIwJTI1MjIlMjUyRiUyNTNFJTI1M0NteENlbGwlMjUyMGlkJTI1M0QlMjUyMjElMjUyMiUyNTIwcGFyZW50JTI1M0QlMjUyMjAlMjUyMiUyNTJGJTI1M0UlMjUzQ214Q2VsbCUyNTIwaWQlMjUzRCUyNTIyMiUyNTIyJTI1MjB2YWx1ZSUyNTNEJTI1MjIweDAwMDAlMjUyMDBGRkYlMjUyMiUyNTIwc3R5bGUlMjUzRCUyNTIydGV4dCUyNTNCaHRtbCUyNTNEMSUyNTNCYWxpZ24lMjUzRGNlbnRlciUyNTNCdmVydGljYWxBbGlnbiUyNTNEbWlkZGxlJTI1M0J3aGl0ZVNwYWNlJTI1M0R3cmFwJTI1M0Jyb3VuZGVkJTI1M0QwJTI1M0IlMjUyMiUyNTIwdmVydGV4JTI1M0QlMjUyMjElMjUyMiUyNTIwcGFyZW50JTI1M0QlMjUyMjElMjUyMiUyNTNFJTI1M0NteEdlb21ldHJ5JTI1MjB4JTI1M0QlMjUyMjY0MCUyNTIyJTI1MjB5JTI1M0QlMjUyMjcwMCUyNTIyJTI1MjB3aWR0aCUyNTNEJTI1MjI4MCUyNTIyJTI1MjBoZWlnaHQlMjUzRCUyNTIyMjAlMjUyMiUyNTIwYXMlMjUzRCUyNTIyZ2VvbWV0cnklMjUyMiUyNTJGJTI1M0UlMjUzQyUyNTJGbXhDZWxsJTI1M0UlMjUzQyUyNTJGcm9vdCUyNTNFJTI1M0MlMjUyRm14R3JhcGhNb2RlbCUyNTNFJTI2bHQlM0IlMkZzcGFuJTI2Z3QlM0IlMjIlMjBzdHlsZSUzRCUyMnRleHQlM0JodG1sJTNEMSUzQmFsaWduJTNEY2VudGVyJTNCdmVydGljYWxBbGlnbiUzRG1pZGRsZSUzQndoaXRlU3BhY2UlM0R3cmFwJTNCcm91bmRlZCUzRDAlM0IlMjIlMjB2ZXJ0ZXglM0QlMjIxJTIyJTIwcGFyZW50JTNEJTIyMSUyMiUzRSUzQ214R2VvbWV0cnklMjB4JTNEJTIyMTU3MCUyMiUyMHklM0QlMjIzMzAlMjIlMjB3aWR0aCUzRCUyMjgwJTIyJTIwaGVpZ2h0JTNEJTIyMjAlMjIlMjBhcyUzRCUyMmdlb21ldHJ5JTIyJTJGJTNFJTNDJTJGbXhDZWxsJTNFJTNDbXhDZWxsJTIwaWQlM0QlMjIyMiUyMiUyMHZhbHVlJTNEJTIyMHgwMDAwJTIwMjU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NTcwJTIyJTIweSUzRCUyMjI3MCUyMiUyMHdpZHRoJTNEJTIyODAlMjIlMjBoZWlnaHQlM0QlMjIyMCUyMiUyMGFzJTNEJTIyZ2VvbWV0cnklMjIlMkYlM0UlM0MlMkZteENlbGwlM0UlM0NteENlbGwlMjBpZCUzRCUyMjIzJTIyJTIwdmFsdWUlM0QlMjIlMjIlMjBzdHlsZSUzRCUyMmVuZEFycm93JTNEbm9uZSUzQmRhc2hlZCUzRDElM0JodG1sJTNEMSUzQnJvdW5kZWQlM0QwJTNCZXhpdFglM0QwJTNCZXhpdFklM0QwLjUlM0JleGl0RHglM0QwJTNCZXhpdER5JTNEMCUzQiUyMiUyMGVkZ2UlM0QlMjIxJTIyJTIwcGFyZW50JTNEJTIyMSUyMiUzRSUzQ214R2VvbWV0cnklMjB3aWR0aCUzRCUyMjUwJTIyJTIwaGVpZ2h0JTNEJTIyNTAlMjIlMjByZWxhdGl2ZSUzRCUyMjElMjIlMjBhcyUzRCUyMmdlb21ldHJ5JTIyJTNFJTNDbXhQb2ludCUyMHglM0QlMjIxMjQwJTIyJTIweSUzRCUyMjQzOS42NyUyMiUyMGFzJTNEJTIyc291cmNlUG9pbnQlMjIlMkYlM0UlM0NteFBvaW50JTIweCUzRCUyMjE0MTAlMjIlMjB5JTNEJTIyNDQwJTIyJTIwYXMlM0QlMjJ0YXJnZXRQb2ludCUyMiUyRiUzRSUzQyUyRm14R2VvbWV0cnklM0UlM0MlMkZteENlbGwlM0UlM0NteENlbGwlMjBpZCUzRCUyMjI0JTIyJTIwdmFsdWUlM0QlMjIlMjIlMjBzdHlsZSUzRCUyMmVuZEFycm93JTNEbm9uZSUzQmRhc2hlZCUzRDElM0JodG1sJTNEMSUzQnJvdW5kZWQlM0QwJTNCZW50cnlYJTNEMCUzQmVudHJ5WSUzRDAlM0JlbnRyeUR4JTNEMCUzQmVudHJ5RHklM0QwJTNCZXhpdFglM0QwJTNCZXhpdFklM0QwLjUlM0JleGl0RHglM0QwJTNCZXhpdER5JTNEMCUzQiUyMiUyMGVkZ2UlM0QlMjIxJTIyJTIwdGFyZ2V0JTNEJTIyNyUyMiUyMHBhcmVudCUzRCUyMjElMjIlM0UlM0NteEdlb21ldHJ5JTIwd2lkdGglM0QlMjI1MCUyMiUyMGhlaWdodCUzRCUyMjUwJTIyJTIwcmVsYXRpdmUlM0QlMjIxJTIyJTIwYXMlM0QlMjJnZW9tZXRyeSUyMiUzRSUzQ214UG9pbnQlMjB4JTNEJTIyMTI0MCUyMiUyMHklM0QlMjI0MTkuNjclMjIlMjBhcyUzRCUyMnNvdXJjZVBvaW50JTIyJTJGJTNFJTNDbXhQb2ludCUyMHglM0QlMjIxNDUwJTIyJTIweSUzRCUyMjMwOS42NyUyMiUyMGFzJTNEJTIydGFyZ2V0UG9pbnQlMjIlMkYlM0UlM0MlMkZteEdlb21ldHJ5JTNFJTNDJTJGbXhDZWxsJTNFJTNDbXhDZWxsJTIwaWQlM0QlMjIyNSUyMiUyMHZhbHVlJTNEJTIyMHgwMDAwJTIwMzAwMCUyNmx0JTNCc3BhbiUyMHN0eWxlJTNEJTI2cXVvdCUzQnRleHQtd3JhcCUzQSUyMG5vd3JhcCUzQiUyMGNvbG9yJTNBJTIwcmdiYSgwJTJDJTIwMCUyQyUyMDAlMkMlMjAwKSUzQiUyMGZvbnQtZmFtaWx5JTNBJTIwbW9ub3NwYWNlJTNCJTIwZm9udC1zaXplJTNBJTIwMHB4JTNCJTIwdGV4dC1hbGlnbiUzQSUyMHN0YXJ0JTNCJTI2cXVvdCUzQiUyNmd0JTNCJTI1M0NteEdyYXBoTW9kZWwlMjUzRSUyNTNDcm9vdCUyNTNFJTI1M0NteENlbGwlMjUyMGlkJTI1M0QlMjUyMjAlMjUyMiUyNTJGJTI1M0UlMjUzQ214Q2VsbCUyNTIwaWQlMjUzRCUyNTIyMSUyNTIyJTI1MjBwYXJlbnQlMjUzRCUyNTIyMCUyNTIyJTI1MkYlMjUzRSUyNTNDbXhDZWxsJTI1MjBpZCUyNTNEJTI1MjIyJTI1MjIlMjUyMHZhbHVlJTI1M0QlMjUyMjB4MDAwMCUyNTIwMEZGRiUyNTIyJTI1MjBzdHlsZSUyNTNEJTI1MjJ0ZXh0JTI1M0JodG1sJTI1M0QxJTI1M0JhbGlnbiUyNTNEY2VudGVyJTI1M0J2ZXJ0aWNhbEFsaWduJTI1M0RtaWRkbGUlMjUzQndoaXRlU3BhY2UlMjUzRHdyYXAlMjUzQnJvdW5kZWQlMjUzRDAlMjUzQiUyNTIyJTI1MjB2ZXJ0ZXglMjUzRCUyNTIyMSUyNTIyJTI1MjBwYXJlbnQlMjUzRCUyNTIyMSUyNTIyJTI1M0UlMjUzQ214R2VvbWV0cnklMjUyMHglMjUzRCUyNTIyNjQwJTI1MjIlMjUyMHklMjUzRCUyNTIyNzAwJTI1MjIlMjUyMHdpZHRoJTI1M0QlMjUyMjgwJTI1MjIlMjUyMGhlaWdodCUyNTNEJTI1MjIyMCUyNTIyJTI1MjBhcyUyNTNEJTI1MjJnZW9tZXRyeSUyNTIyJTI1MkYlMjUzRSUyNTNDJTI1MkZteENlbGwlMjUzRSUyNTNDJTI1MkZyb290JTI1M0UlMjUzQyUyNTJGbXhHcmFwaE1vZGVsJTI1M0UlMjZsdCUzQiUyRnNwYW4lMjZndCUzQiUyMiUyMHN0eWxlJTNEJTIydGV4dCUzQmh0bWwlM0QxJTNCYWxpZ24lM0RjZW50ZXIlM0J2ZXJ0aWNhbEFsaWduJTNEbWlkZGxlJTNCd2hpdGVTcGFjZSUzRHdyYXAlM0Jyb3VuZGVkJTNEMCUzQiUyMiUyMHZlcnRleCUzRCUyMjElMjIlMjBwYXJlbnQlM0QlMjIxJTIyJTNFJTNDbXhHZW9tZXRyeSUyMHglM0QlMjIxMDAwJTIyJTIweSUzRCUyMjMyMCUyMiUyMHdpZHRoJTNEJTIyODAlMjIlMjBoZWlnaHQlM0QlMjIyMCUyMiUyMGFzJTNEJTIyZ2VvbWV0cnklMjIlMkYlM0UlM0MlMkZteENlbGwlM0UlM0MlMkZyb290JTNFJTNDJTJGbXhHcmFwaE1vZGVsJTNFehHBrwAAIABJREFUeF7s3Qm0neO9P/BfRBMxtSgqHWhLY9YYishNDEFJCFVNJKS0QQwhQ8UUQ4KEhBiDmi5CCUERNVMqBFGNtleRe1v/0lQjNbRqaMR/Pe9dZ9/sk3PO3ifZZ593n/N517LI3s/7DJ/fc7rSlW+ep8Nnn332WXgIECBAgAABAgQIECBAgAABAgQIECBAgAABAgQIECBAgAABAgQIECBAgAABAgRyI9BBwDM3tTARAgQIECBAgAABAgQIECBAgAABAgQIECBAgAABAgQIECBAgAABAgQIECBAgEAmIOBpI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QIAAAQIECAh42gMECBAgQIAAAQIECBAgQIAAAQIECBAgQIAAAQIECBAgQIAAAQIECBAgQIAAgZwJCHjmrCCmQ4AAAQIECBAgQIAAAQIECBAgQIAAAQIECBAgQIAAAQIECBAgQIAAAQIECBAQ8LQHCBAgQIAAAQIECBAgQIAAAQIECBAgQIAAAQIECBAgQIAAAQIECBAgQIAAAQI5ExDwzFlBTIcAAQIECBAgQIAAAQIECBAgQIAAAQIECBAgQIAAAQIECBAgQIAAAQIECBAgIOBpDxAgQIAAAQIECBAgQIAAAQIECBAgQIAAAQIECBAgQIAAAQIECBAgQIAAAQIEciYg4JmzgpgOAQIECBAgQIAAAQIECBAgQIAAAQIECBAgQIAAAQIECBAgQIAAAQIECBAgQEDA0x4gQIAAAQIECBAgQIAAAQIECBAgQIAAAQIECBAgQIAAAQIECBAgQIAAAQIECORMQMAzZwUxHQIECBAgQIAAAQIECBAgQIAAAQIECBAgQIAAAQIECBAgQIAAAQIECBAgQICAgKc9QIAAAQIECBAgQIAAAQIECBAgQIAAAQIECBAgQIAAAQIECBAgQIAAAQIECBDImYCAZ84KYjoECBAgQIAAAQIECBAgQIAAAQIECBAgQIAAAQIECBAgQIAAAQIECBAgQIAAAQFPe4AAAQIECBAgQIAAAQIECBAgQIAAAQIECBAgQIAAAQIECBAgQIAAAQIECBAgkDMBAc+cFcR0CBAgQIAAAQIECBAgQIAAAQIECBAgQIAAAQIECBAgQIAAAQIECBAgQIAAAQICnvYAAQIECBAgQIAAAQIECBAgQIAAAQIECBAgQIAAAQIECBAgQIAAAQIECBAgQCBnAgKeOSuI6RAgQIAAAQIECBAgQIAAAQIECBAgQIAAAQIECBAgQIAAAQIECBAgQIAAAQIEBDztAQIECBAgQIAAAQIECBAgQIAAAQIECBAgQIAAAQIECBAgQIAAAQIECBAgQIBAzgQEPHNWENMhQIAAAQIECBAgQIAAAQIECBAgQIAAAQIECBAgQIAAAQIECBAg0NYFPvvss3j11Vfj7rvvjsceeyyef/75+Pvf/x6rrbZafOc734nevXvH/vvvH5tuummssMIKueb4+OOP45lnnom77rornnvuuZg9e3Y23/XXXz+233772GOPPWKfffaJddZZZ7nX8eabb8Y999wTDzzwQMydOzdef/31rM8ddtghdtlll+jbt2825oorrrhcY1WzPtX0WxaUd955Jx555JH4xS9+EX/4wx8K9U179dvf/nZ0794926vJvUuXLs0eIvX5gx/8IH772982+926F/bcc8+4+eabY6211iq7j2rtpbzXt2ywVmoo4NlK8IYlQIAAAQIECBAgQIAAAQIECBAgQIAAAQIECBAgQIAAAQIECBAg0B4F/vznP8fYsWPjxhtvLLn8IUOGxLhx42KDDTYo2bbaDVII8vHHH4+TTjopC6g29ay55prZmo844ohYZZVVmj3VFH6dNGlSXH755fGPf/yjyff79euXmaXgYYcOHZo9VrXqU02/ZiNEZIHjCy64IK688srsv0s93bp1i9NPPz0OOOCA6Ny5c6nmhe+ffPLJLNC8PE9zAp7V2kt5r+/yeFfzXQHPamobiwABAgQIECBAgAABAgQIECBAgAABAgQIECBAgAABAgQIECBAgEA7FkgnXR511FHZ6ZPlPik4d9VVV0WvXr3KfaXF2y1atCgL/p1yyiklA5dLTubAAw+MSy+9NNZdd92y5/jaa6/FscceGw899FDZ76RA6dSpU2PAgAHNCnlWqz7V9CsbbYmGv//97+PII4+MWbNmNfv1Qw45JAuGrr322mW9+9Of/jSGDRtWVtvGGpUb8KzWXsp7fZcLu8ovC3hWGdxwBAgQIECAAAECBAgQIECAAAECBAgQIECAAAECBAgQIECAAAECBNqjwMsvvxyHHXZYPPvss0XLTydN9unTJ7teeuHChdkV5K+88kpRm6222io78XPLLbdsdbp0MuEtt9yShfKWPE0zXdm90047RY8ePaJTp06RQoL33XffUqc//vjHP44pU6bE6quvXnItb731VhY0TFfZL/mk0Otuu+0WX/va17I5pCvE67umkOett94au+++e8lxUoNq1aeafmUtvF6jxhzq1zft1eT+4osvLjXM0UcfnZ24Wuq01k8++SQ7AfbCCy9clqkW3ikn4FmtvZT3+i4XdCu8LODZCuiGJECAAAECBAgQIECAAAECBAgQIECAAAECBAgQIECAAAECBAgQINCeBN5///0YPnx40bXsKaSYTjpM4bQVV1yxwPHxxx/HHXfcEePHjy8KeqbTL9Nph2ussUar0r300ksxcODALBBZ9+y///5x3nnnxYYbblh0YuaCBQuyNda/Wv2iiy6K4447rsnTNdMpiGeccUZMmDChME4KbU6ePDkOOuig6NKlS+HzxYsXx2OPPZadKLrkdfEpcHrTTTeVvOK+mvWplt+ybJKGHFKwc+TIkVm9Ugh5ySeFGVPAM9Vp5syZRd+lgOeoUaOiY8eOjU7lvffei6FDh8aMGTOyNltssUXcdtttsfHGGy/L9Bt9p5p7Kc/1rShqlToT8KwStGEIECBAgAABAgQIECBAgAABAgQIECBAgAABAgQIECBAgAABAgQItFeBO++8Mw444IDC8tdff/244YYbonfv3o2SPPHEE/HDH/4wXn/99UKbFFYcPHhwqzGm8OmYMWPikksuKcyhf//+WfC0sWvXU7guhTzTSY11TzqRdPr06ZFCro09zz33XOy3334xf/78rEkKGqZr4VO4s0OHDg2+1tDpkykgmubcVNCwWvWppt+ybJJ0Umq6Yr3uZNZyzNM4qf2JJ54YV1xxRWHYTTbZJG6//fbYbLPNGp3KvHnzsrDwCy+8kLXp27dvTJs2reIh5mrtpbzXd1n2RGu/I+DZ2hUwPgECBAgQIECAAAECBAgQIECAAAECBAgQIECAAAECBAgQIECAAIE2LPDOO+9Eupb8rrvuKqzyqquuyk4ubCyomBo2dNVzOinz2muvrXgArlz++kG5FOJL16CXujr+gw8+yEKW6STPuieFPtPJkA0ZNBSUS6dzjhs3rui004bmXT8Yu/3222dXyn/9619vcJnVrE+1/Mqt55LtUo2OPfbYuP766wsfl2ueXnjzzTezcOjjjz9eVo1To9mzZ8cee+xRCJSm/XDuuedGp06dlmUJDb5Tzb2U5/pWDLTKHQl4VhnccAQIECBAgAABAgQIECBAgAABAgQIECBAgAABAgQIECBAgAABAgTak8CsWbNir732KoTY+vTpk13Vvt5665VkqB8+TCcqpqDobrvtVvLdSjdIgdNzzjknTjvttELX6b/T9dxNnY5Z17h++K0ph1deeSUGDBgQc+fOzV4v5zTIunEaCvRdc801Wci2oada9amm37LUPl0t/v3vfz9ee+21ZpunF9L6Lrzwwhg9enRh+BT4nDp1anb6akNP+jlIp9TWPemE1iOPPHJZpt/oO9XaS3mvb0VRq9iZgGcVsQ1FgAABAgQIECBAgAABAgQIECBAgAABAgQIECBAgAABAgQIECBAoD0JLG/oK1ml68+HDRtWYDv55JPjrLPOKitUWUnrt99+Ozuh8YEHHsi6bW7YNF3jfcwxx2RXcNc9Dz30UOy+++5LTfPmm2+Ogw8+uPD5oYceGpdddlmsssoqZS3p4Ycfzk6GrHsaCxpWsz7V9CsLqV6je+65J/r371/SrKm+U1i2Z8+ehSYpxPuzn/0s1l577aVeS/bpRNb0T92TTl/t1avXsky/0XeqtZfyXt+KolaxMwHPKmIbigABAgQIECBAgAABAgQIECBAgAABAgQIECBAgAABAgQIECBAgEB7EmhOqLExl/rXWPft2zcLSa6xxhrZK59++mlMmTIluwJ9yWfSpEkxatSosoKgKWiZTm9M86170lXZ6TTGFVdcMfuo/gmPO++8c6TwXNeuXcsu6cSJEyNd+133TJgwIVJgdcknrSedDJra1j3NPdlx3rx5MXDgwHjhhReyLrbZZpvsKvkNN9ywaKxq1KduwGr5lV2Meg3r1yadzJr+6dChQ9ld1j8tc6uttorp06dHt27dluqjvn1jNSp78AYaVnMv5b2+y+PYmu8KeLamvrEJECBAgAABAgQIECBAgAABAgQIECBAgAABAgQIECBAgAABAgQItGGB119/PQYNGhRPP/10tsotttgibrvttth4443LXnU5fSxYsCC72jpd3173rL/++jFjxozYdtttmxzrzTffzE7mfPzxxwvt9t9//+zk0CVPXqx/wuPQoUPj4osvjpVXXrnstZTTx3vvvRep7zT3uqe5JzuW20c5tqUWV24f5ay91FiV6KOxMe6777545pln4je/+U0sXLgw9t577yxo25ynfhi5R48e2QmeaS/Wf+q71Q8uN2fcxtqWuw+aGqvcPipRm0r0UQm3PPUh4JmnapgLAQIECBAgQIAAAQIECBAgQIAAAQIECBAgQIAAAQIECBAgQIAAgTYkUD/w1tSV1Y0t+5133skCmCmAV/c0FHhM12MPHjw4UnCu7hkyZEhceumlsfrqqzfY/aJFi7JTGtNJmnXPJptskp12ueWWWxa9U4kTHsvxqH/65rKEYj/66KPs9NHLL7+8sIYbbrghkseSTznzKbUdy61PtfxKzbclv69/HXpToc10uuo+++wT8+fPz6Y0cuTISKfGplM3f/WrX8Utt9wSc+fOjRdffDH7vnv37rHjjjtm18j/x3/8R3Tp0qXkUqq5l9pDfUuCt0ADAc8WQNUlAQIECBAgQIAAAQIECBAgQIAAAQIECBAgQIAAAQIECBAgQIAAAQIRDz/8cOyxxx4FihTUnDp1aqy22mpl83z44YdZ+C2dqFn33HTTTVmYc8nns88+i0suuSRGjBhR9Hm6zj21beiq7bvvvjsLjy55NXtD7Stx1XWaVDlXeFfiqus01llnnRWnn356wWL8+PFLnUhZrfpU06/sjVXhhh988EEce+yxcf311xd6Pvnkk7M6dOzYcanR0tXtAwcOLHw+efLkLLSZAslpnzT1pNDvmWeeGfvtt1+ssMIKjTat1l5qD/Wt8HYpuzsBz7KpNCRAgAABAgQIECBAgAABAgQIECBAgAABAgQIECBAgAABAgQIECBAoDkC9U80TNeoX3jhhWWdPlg3TkPhsSlTpmShz/pPOk0yjXH77bcXvtp+++0jhTY32mijouZ/+tOf4uCDD4508mfdc/TRR8ekSZNilVVWKWpbbsi0lM1f/vKXLGz6y1/+Mmu63nrrxb333hvbbLNN4dU0n549exZ+veeee0ZyXGuttUp1X/R9CsQOGzas8FndCZGdOnUqfFat+lTTr1lIFWz85JNPZoHNuhM5U4j5rrvuit12263BUeqfeLksUznllFMi/VN/v9b1Va291B7quyz1qcQ7Ap6VUNQHAQIECBAgQIAAAQIECBAgQIAAAQIECBAgQIAAAQIECBAgQIAAAQJLCdQPGTZ1omFTfOWcRln3/pw5c+L73/9+0VXt6bryc845Jzp37pw1S4G0MWPGxGWXXVYYtrEgaGqQTvg85phjsqBo3fPQQw/F7rvv3qyqL1y4MAt4Pvjgg4X3nnrqqdhpp50Kv67EqZqps3LCm9WqTzX9mlWQCjV+6623smBxOhG27tl///3j2muvjTXWWGOpUf71r3/F8ccfH9dcc02DM+jWrVsWDP3a176WXdmermp/9tlni/Z03YuNhZLT99XaS229vhXaJsvUjYDnMrF5iQABAgQIECBAgAABAgQIECBAgAABAgQIECBAgAABAgQIECBAgACBUgLNCWY21Vdz+mnoqvZ0muKMGTMK18XfeuutccQRRxSuZk/fp/Bm//79G5xGOcHMUhbp+3L6KSeYWc5Y5fTTHNflqU856y5nTZXqp5yxym2zaNGiuOCCC+Kkk04qvFJ/v9Xva8GCBTFo0KB45JFHir7q169fnHHGGbH11lsvdfV6CiXfcccdcfbZZy91hftFF10Uxx13XHTo0KGov3L2QDnrLNVPpepSqX7KWVOttBHwrJVKmScBAgQIECBAgAABAgQIECBAgAABAgQIECBAgAABAgQIECBAgACBGhOoVoCwPsv7778fw4cPjxtvvLHwVTpRMZ1Y+e6778YhhxySnYhY96R5poDeiiuu2KBwpYJn5fRTKkxX7hYop59q1aecdZezrkr1U85Y5bRJ4c4rr7wyuyY9nWJZ96Rfjxs3rtH99NJLL2WnzL722muFd9L+S++lcGhTz+9+97sYOnRo0f7dZJNNIoWWt9xyy6JXy9kD5ayzVD+Vqkul+ilnTbXSRsCzViplngQIECBAgAABAgQIECBAgAABAgQIECBAgAABAgQIECBAgAABAgRqTKBaAcKGWFKIbuDAgfHyyy8Xvp4yZUrMmzcvLr/88sJn6dTOFPxcd911G9WtVPCsnH5KhenK3QLl9FOt+pSz7nLWVal+yhmrVJvFixfHz372s0hXpC8Z7ixnP6Vg5+233x6//e1v480334xNN900OwV0lVVWKTVs9v0TTzwRP/zhD4uubD/ttNOy0z87duxY6KOcPVDOgKX6qVRdKtVPOWuqlTYCnrVSKfMkQIAAAQIECBAgQIAAAQIECBAgQIAAAQIECBAgQIAAAQIECBAgUGMC1QoQNsSSrmq/5pprsqvYG3vWX3/9uOGGG6J3795NylYqeFZOP6XCdOVugXL6qVZ9yll3OeuqVD/ljNVUm3RyZ9o3I0eOLAp37rTTTnHttddGt27dlneIJt9P46cw54QJEwrtdt5550g179q1a+GzcvZAORMt1U+l6lKpfspZU620EfCslUqZJwECBAgQIECAAAECBAgQIECAAAECBAgQIECgSgJnzTyySiMZhgABAgQIECBAII8Cp/X7acWmVa0AYWMTbuiq9iXbTpo0KUaNGlV06mFDfVUqeFZOP6XCdOUWp5x+qlWfctZdzroq1U85YzXW5uOPP46LL744zj777FYJd9bNa9asWbHXXnsV5pCudn/ooYdihx12KEy9nD1QjkWpfipVl0r1U86aaqWNgGetVMo8CRAgQIAAAQIECBAgQIAAAQIECBAgQIAAAQJVEhDwrBK0YQgQIECAAAECORWoZMAzXX0+bNiwwkrTqYPpnw4dOjRr9csTRExXtB900EExd+7cojGHDBkSl156aay++uol55Ku4D7mmGNi2rRphbbpmuxevXqVfHfJBuUE2B5++OHYY489Cq8NHTo0CxSuvPLKzRqrVCgvdVat+lTTr1lIzWz8wQcfZKdmLnlyZuoi1euyyy6LjTbaqJk9Lnvzv/zlLzF48OD45S9/Wejkpptuyj6re6q1l9pKfZe9Gi33poBny9nqmQABAgQIECBAgAABAgQIECBAgAABAgQIECBQkwICnjVZNpMmQIAAAQIECFRMoJIBz3JChqUm/umnn8Zpp50WEydOLDSdMmVKdj12Oc/ixYsjndR58sknFzW//PLLs/BpOWHTDz/8MBsvBSLrnvphunLmUj+Ut95668W9994b22yzTeH1dDJjz549C7/ec889s6u311prrXKGKLSpH95M8z/33HOjU6dOhTbVqk81/ZqF1IzGCxYrA56bAAAgAElEQVQsiNGjRxeFfNPrffv2jalTp8b666/fjN6Wv+l7770XKfw7Y8aMRn8uqrWX2kJ9l78iLdODgGfLuOqVAAECBAgQIECAAAECBAgQIECAAAECBAgQIFAzAvPmzYtDDz007r777uwPjQU8a6Z0JkqAAAECBAgQaBGBSgY8K3GC4PKGx1566aUYOHBgpJM8l3w22WSTuPXWW2PLLbcs6dhQyPSGG26IdApoc55XXnklBgwYUDhNdKuttorp06dHt27dCt2k+X7/+9+P1157LfusT58+8bOf/SzWXnvt5gwV5Zx6Wq36VNOvWUhlNv7DH/4Qxx9/fHYF+pLPIYccEhdccEGza1PmsE02a+jnYvz48VkYuu6p1l6q9fpWoh4t1YeAZ0vJ6pcAAQIECBAgQIAAAQIECBAgQIAAAQIECBAgUAMCjzzySBxwwAHx/vvvx8477xyPPvponPOLo4pmfsB2x9XASkyRAAECBAgQIEBgWQXueP6SolcrGfB84YUXYp999on58+dnYyzLaZTvvPNOpCDdfffdV5jnU089FTvttFPJJaff5w4fPjxuvPHGBts255r2Cy+8MEaNGlXop36YruRkImL27NnZdd7pSuvGPF5//fUYNGhQPP3001mbhkKgpcb66KOPstMm0ymldU9DJ45Wsz7V8itl09zvn3nmmTjqqKMKody699O+Ouecc2K11VZrbpcVaf+vf/0rC51ec801hf6uvPLKOPLIIwu/ruZeqtX6VqQYLdiJgGcL4uqaAAECBAgQIECAAAECBAgQIECAAAECBAgQIJBngUsvvTS7ZjKdtlL3nHTSSbHyTn8vmraAZ56raG4ECBAgQIAAgeUXaMmAZyUCZvX72GKLLeK2226LjTfeuMnFf/bZZ1n47Ygjjii0S1eip6cucJr++6KLLorjjjuu5FXt99xzT/Tv37/QVwrSpVBbly5dyi5C/T7SFdsXX3xxrLzyyoU+Grp6u9xAa10nDfXxxBNPRK9evYrmWs36VMuv7GKUaJj2zwMPPJCFO5NT3ZMCnWPHjs3ClZ07d16m4RYvXhypRunff/7zn+MrX/lKfPGLX2xWXwsXLozBgwfHgw8+WHivfoi3mnup1urbLOxWbCzg2Yr4hiZAgAABAgQIECBAgAABAgQIECBAgAABAgQItJZA+sPoq666aqnhd91119h55IZFnwt4tlaVjEuAAAECBAgQqI5ASwY800mVxxxzTEybNq2wmHTN9e6771724uqfetm3b9+svzXWWKPJPhq6mj1dq56eH/7wh4V3119//ZgxY0Zsu+22Jftb8ur0dAL+zTffHF27di17LRMnToxTTjml0H7ChAlx8sknF73f0HXX9U9mLDXgvHnzsmvp0wmd6dlmm22y6+g33LD49/rVrE/968Jbyq+UTTnfp3Dn9OnTs73797//31+AW3PNNSP9Rblku8IKK5TT1VJt6tcmNWjuz0R6J10b/4Mf/CB++9vfZmOk4GnqZ4cddiiMWc29VEv1XabCtdJLAp6tBG9YAgQIECBAgAABAgQIECBAgAABAgQIECBAgEBrCKQrKvfdd99Ip/fUf0aMGBHnn39+TLj/6KKvBDxbo1LGJECAAAECBAhUT6AlA54pKJeusT7ttNMKCzrrrLPi1FNPLXliZt0L9a9+ToHI1EfHjh0bRUrXuqe/1HT77bcX2hx++OHZiZsp9Fb/2vYDDzwwfvrTnzYZGn377bezq+LTqY7pSYG6+++/v6yr4lP7hk5TbCzYl4KjBx98cGHuzT0ttP5pimneU6dOXeo68WrWp5p+y/PTk0zuuuuuGDVqVNHJnSkIfMUVV8R3v/vdsvduQ/NoaB8092ci9Vt/jzQWmK3WXqqV+i7P3miNdwU8W0PdmAQIECBAgAABAgQIECBAgAABAgQIECBAgACBVhBIJ8Xstddekf695JOuFUwnGQ0YMCD7+KyZRxZ9L+DZCsUyJAECBAgQIECgigItGfBMy5g1a1b2+9B0WmR6+vTpEzfeeGPUXZfe1FJTUPPHP/5xFrire0qddpgCepdcckmkv8BU92yyySbZCZZbbrll9tGcOXMinca55NXbpa5qbygMmYKrZ5xxRpNh07o5PPfcc7HffvsVrodv6gTLV155Jfv9+dy5c7PX0/xTWHWzzTYruTM+/vjjGDNmTGZQ9zR1Ami16lNNv5JITTRIfxkunfC65N7YaqutsnDnjjvuuDxdZ++mgPG4ceOykHLd05yfifROQwHmxvZitfZSrdR3uQtY5Q4EPKsMbjgCBAgQIECAAAECBAgQIECAAAECBAgQIECAQGsIpD+kTCd3phM8l3zSH6qnU4fSH1jWPQKerVEhYxIgQIAAAQIEWk+gpQOeDYU0r7rqqhg6dGiTJyGmwFg6fTCdPln3lBOEKye8mUJ2U6ZMyYKQdU85V7XXD2nWD442VsUPPvggRo4cGVdffXWhSVPh0IZCmulq9xQMXHHFFZvcLI899lh2+uf8+fOzdqXCodWsT7X8lvWn6U9/+lNml0Kvdc/222+fnX6arrmv1PPoo4/G/vvvXwg9p37L+ZlI7dLPxTXXXBNHHHFEWXu3mnsp7/WtVP2q2Y+AZzW1jUWAAAECBAgQIECAAAECBAgQIECAAAECBAgQaAWBdFLRQQcdtNTI6fSZn//857HOOusUfSfg2QpFMiQBAgQIECBAoBUFWjrgmZZW/5roFKa87rrrYpdddmk05NnQSYqlQnANnWyYgnTp+vW11167SPmvf/1rFjK97777Cp831rauwYcffpgFNVN/dU///v2zAOCXv/zlBqu4aNGiuOCCC+Kkk04qfF9OMPTJJ5+MgQMHFoKa6Ur4yy+/PAYNGhQrrLBCg2O9/PLLcdhhh8Wzzz5b+L6cYGi16lNNv+b+SKUg5KmnnprVqu5J+zTddtC7d+/mdtdk+/QX74YPH56dZLvkWKV+Jhq7Pr5Ujau1l/Jc34oWsIqdCXhWEdtQBAgQIECAAAECBAgQIECAAAECBAgQIECAAIHWEEin0Gy99dbZNX51TzoFKf3hYUOn/wh4tkaVjEmAAAECBAgQaD2BagQ8GwpepvDc2WefHQceeGB07ty5AJCCdnfccUeMHz8+0vXSdU+p8GVDV7OXCuil697TVe1118ensSZNmhSjRo1q9Nr1hk4I3WOPPWLixInRvXv3osDqggULssBgCmY2Z4w0j4YChynkefrpp8dRRx0Vq6yySsFm8eLFkU7uTEG/559/vvB5On1y2rRpsdFGGzW5wapRn7oJVMuvuT9R9UOQ5eyF5o6xZPt0SujgwYOLroJfc801Y/Lkydlf0OvSpUtR9wsXLoxLLrkkLrzwwqK91Ldv3+xEzy996UuNTqeaeymv9V2eWrXmuwKeralvbAIECBAgQIAAAQIECBAgQIAAAQIECBAgQIBAlQSeeeaZwqkz6Q8Fhw0b1ujIAp5VKophCBAgQIAAAQI5EahGwDMttaHTJdPn3bp1i9122y2+9rWvRQqx3XPPPUXBztQmBRX/8z//M7tuvLGnocDcWWedlZ2c2di15ul0zTPOOCMmTJhQ6DaFQtOJljvttFODQ6Ug6S233JL9nnrJ0GZqnE567NmzZ6Qg5u9///vsdNC///3vRf0cffTRWYh0yYBmY2t666234sgjj4y77767qEma484775x5pDk88sgjRad2psalwq31x2zp+tSNV02/cn/EGrrGvNx3m2q31VZbxfTp07M9Xv9pymHJ+n766afxm9/8JtK17vX3UnOuj6/WXspjfStRy9bqQ8CzteSNS4AAAQIECBAgQIAAAQIECBAgQIAAAQIECBCoskC6qv2rX/1qo39QXTcdAc8qF8ZwBAgQIECAAIFWFqhWwDMtM/3Fo3T65Ny5c8tedQrHpavZe/Xq1eg76aTMFIS86667Cm3S9e/p9MrGrk6va5hOvD/44IMjBUTrnlKnhaZg6JVXXpmdmFk/5NnUwtJppZdeemmsu+66Za//tddei2OPPTbSaaPlPukkyHRt/IABA4pOFC31fkvVp/641fQrteb0fQrjptqkkGsln6YCnmmcdPJq+v9p6br2+uHNUvNIAeT0l/fSbQ3lPtXaS3mrb7k+eWwn4JnHqpgTAQIECBAgQIAAAQIECBAgQIAAAQIECBAgQKAVBQQ8WxHf0AQIECBAgACBVhCoZsAzLS8FKtOpmTfeeGPJ1Q4ZMiTGjRsXG2ywQaNt0wmHU6ZMiTFjxhTapBM0U7izf//+JcdIDVLI7ogjjmjWNeqNXYve0IApcDl27NhsjHJO7qzfR2NXvTc0Vr9+/TKz+tfFlwXRAvVpbNxq+pVaezo1tty9UqqvJb8vFfCsa5tO6Bw/fnxRQLmxcdJeSqfHjhgxItZee+3mTCdrW629lKf6NhspRy8IeOaoGKZCgAABAgQIECBAgAABAgQIECBAgAABAgQIEMiDgIBnHqpgDgQIECBAgACB6glUO+CZVpbCX6+88krce++98dhjj8Xzzz+fnWCYgpnf+c53sqvO0ymam266aaywwgpNYjR0Nfvo0aPjnHPOic6dO5cF+cEHH8TIkSPj6quvLrQv94rzDz/8MLsePZ0e+txzz8Xs2bOzPtL76QrtPfbYI/bZZ59YZ511yppLY43S1ddvvPFGzJw5Mx544IHsFNTXX389a77DDjtEOrG0b9++2ZiNXUlf7gQqWZ9SY1bLr6l53HzzzdkprpV+yg14Lvkz8eCDD8bjjz9eVN8U1k197bnnnrHrrrvW1F7KQ30rXddq9ifgWU1tYxEgQIAAAQIECBAgQIAAAQIECBAgQIAAAQIEakBAwLMGimSKBAgQIECAAIEKCrRGwLOC09cVAQIE2qyAgGebLa2FESBAgAABAgQIECBAgAABAgQIECBAgAABAgSWTUDAc9ncvEWAAAECBAgQqFUBAc9arZx5EyDQ1gUEPNt6ha2PAAECBAgQIECAAAECBAgQIECAAAECBAgQaLMC6TrLLl26RJ8+fSq6RgHPinLqjAABAgQIECCQewEBz9yXyAQJEGinAgKe7bTwlk2AAAECBAgQIECAAAECBAgQIECAAAECBAjUtsB5550Xp5xySqy66qoxZ86c2GijjSq2IAHPilHqiAABAgQIECBQEwICnjVRJpMkQKAdCgh4tsOiWzIBAgQIECBAgAABAgQIECBAgAABAgQIECBQuwKffPJJ/OhHP4qbb765sIgNNtggfv3rX8caa6xRkYUJeFaEUScECBAgQIAAgZoREPCsmVKZKAEC7UxAwLOdFdxyCRAgQIAAAQIECBAgQIAAAQIECBAgQIAAgdoVWLhwYey7777x9NNPFy0iXdP+wAMPRK9evSqyOAHPijDqhAABAgQIECBQMwICnjVTKhMlQKCdCQh4trOCWy4BAgQIECBAgAABAgQIECBAgAABAgQIECBQmwJ/+MMfYo899og///nPRQvo2rVrPPjgg7H55ptXbGECnhWj1BEBAgQIECBAoCYEBDxrokwmSYBAOxQQ8GyHRbdkAgQIECBAgAABAgQIECBAgAABAgQIECBAoLYEfvGLX8SAAQPin//8Z9HEu3fvnp3cuc4661R0QQKeFeXUGQECBAgQIEAg9wICnrkvkQkSINBOBQQ822nhLZsAAQIECBAgQIAAAQIECBAgQIAAAQIECBCoDYHzzz8/TjzxxFi8eHHRhA888MC48cYbY6WVVqr4QgQ8K06qQwIECBAgQIBArgUEPHNdHpMjQKAdCwh4tuPiWzoBAgQIECBAgAABAgQIECBAgAABAgQIECCQX4FFixbFoYceGjfffHPRJDt06BDjxo2L0047rcUmL+DZYrQ6JkCAAAECBAjkUkDAM5dlMSkCBAiEgKdNQIAAAQIECBAgQIAAAQIECBAgQIAAAQIECBDIocDHH38cPXv2jDlz5hRml07rvPXWW6N///4tOmMBzxbl1TkBAgQIECBAIHcCAp65K4kJESBAIBMQ8LQRCBAgQIAAAQIECBAgQIAAAQIECBAgQIAAAQI5FXj77beje/fu8cYbb0TXrl1j5syZ2a9b+hHwbGlh/RMgQIAAAQIE8iUg4JmvepgNAQIE6gQEPO0FAgQIECBAgAABAgQIECBAgAABAgQIECBAgECOBX7/+9/HMcccE7fcckust956VZmpgGdVmA1CgAABAgQIEMiNgIBnbkphIgQIECgSEPC0IQgQIECAAAECBAgQIECAAAECBAgQIECAAAECBIoEBDxtCAIECBAgQIBA+xIQ8Gxf9bZaAgRqR0DAs3ZqZaYECBAgQIAAAQIECBAgQIAAAQIECBAgQIAAgaoICHhWhdkgBAgQIECAAIHcCAh45qYUJkKAAIEiAQFPG4IAAQIECBAgQIAAAQIECBAgQIAAAQIECBAgQKBIQMDThiBAgAABAgQItC8BAc/2VW+rJUCgdgQEPGunVmZKgAABAgQIECBAgAABAgQIECBAgAABAgQIEKiKgIBnVZgNQoAAAQIECBDIjYCAZ25KYSIECBAoEhDwtCEIECBAgAABAgQIECBAgAABAgQIECBAgAABAlUWePjhh2P33Xev8qjlDyfgWb6VlgQIECBAgACBtiAg4NkWqmgNBAi0RQEBz7ZYVWsiQIAAAQIECBAgQIAAAQIECBAgQIAAAQIEcinw0UcfxcCBA+Puu++OGTNmxAEHHJDLeQp45rIsJkWAAAECBAgQaDEBAc8Wo9UxAQIElktAwHO5+LxMgAABAgQIECBAgAABAgQIECBAgAABAgQIEChP4G9/+1t897vfjRdffDF7oXPnzvHUU0/FtttuW14HVWwl4FlFbEMRIECAAAECBHIgIOCZgyKYAgECBBoQEPC0LQgQIECAAAECBAgQIECAAAECBAgQIECAAAECLSzw61//Ovr16xfz588vGmmbbbaJOXPmtPDoze9ewLP5Zt4gQIAAAQIECNSygIBnLVfP3AkQaMsCAp5tubrWRoAAAQIECBAgQIAAAQIECBAgQIAAAQIECLS6QLqOPV3Lnq5nX/Lp0aNHzJw5M9ZYY41Wn2P9CQh45q4kJkSAAAECBAgQaFEBAc8W5dU5AQIElllAwHOZ6bxIgAABAgQIECBAgAABAgQIECBAgAABAgQIEGhaYPz48XHmmWfGZ599VtRw8ODBcf3118eKK66YS0IBz1yWxaQIECBAgAABAi0mIODZYrQ6JkCAwHIJCHguF5+XCRAgQIAAAQIECBAgQIAAAQIECBAgQIAAAQJLC6TTOocMGRK333570ZcrrLBCTJo0KUaPHp1rNgHPXJfH5AgQIECAAAECFRcQ8Kw4qQ4JECBQEQEBz4ow6oQAAQIECBAgQIAAAQIECBAgQIAAAQIECBAg8L8Cf/vb3+K73/1uvPjii0Ukq666atx1113Rp0+f3FMJeOa+RCZIgAABAgQIEKiogIBnRTl1RoAAgYoJCHhWjFJHBAgQIECAAAECBAgQIECAAAECBAgQIECAAIHIrmQfN25cEcVXvvKVeOCBB2KzzTarCSIBz5ook0kSIECAAAECBComIOBZMUodESBAoKICAp4V5dQZAQIECBAgQIAAAQIECBAgQIAAAQIECBAg0N4FFi9enJ3g+fDDD2cU2223Xdx///2x1lpr1QyNgGfNlMpECRAgQIAAAQIVERDwrAijTggQIFBxAQHPipPqkAABAgQIECBAgAABAgQIECBAgAABAgQIEGjvAh988EEW7Nx6663juuuui06dOtUUiYBnTZXLZAkQIECAAAECyy0g4LnchDogQIBAiwgIeLYIq04JECBAgAABAgQIECBAgAABAgQIECBAgACB9i6wcOHCmjq1c8l6CXi2991r/QQIECBAgEB7ExDwbG8Vt14CBGpFQMCzViplngQIECBAgAABAgQIECBAgAABAgQIECBAgACBKgkIeFYJ2jAECBAgQIAAgZwICHjmpBCmQYAAgXoCAp62BAECBAgQIECAAAECBAgQIECAAAECBAgQIECAQJGAgKcNQYAAAQIECBBoXwICnu2r3lZLgEDtCAh41k6tzJQAAQIECBAgQIAAAQIECBAgQIAAAQIECBAgUBUBAc+qMBuEAAECBAgQIJAbAQHP3JTCRAgQIFAkIOBpQxAgQIAAAQIECBAgQIAAAQIECBAgQIAAAQIEyhD4xz/+EauttloZLWu/iYBn7dfQCggQIECAAAECzREQ8GyOlrYECBConoCAZ/WsjUSAAAECBAgQIECAAAECBAgQIECAAAECBAjUqMDrr78ee+65Z/To0SOuu+66Gl1F+dMW8CzfSksCBAgQIECAQFsQEPBsC1W0BgIE2qKAgGdbrKo1ESBAgAABAgQIECBAgAABAgQIECBAgAABAhUTeOyxx+KAAw6Id999N+vzkksuieHDh1es/zx2JOCZx6qYEwECBAgQIECg5QQEPFvOVs8ECBBYHgEBz+XR8y4BAgQIECBAgAABAgQIECBAgAABAgQIECDQpgUmTZoUJ5544lJrnD17dmy//fZtdu0Cnm22tBZGgAABAgQIEGhQQMDTxiBAgEA+BQQ881kXsyJAgAABAgQIECBAgAABAgQIECBAgAABAgRaUeDjjz+OQYMGxZ133rnULI455pi4+OKLo2PHjq04w5YdWsCzZX31ToAAAQIECBDIm4CAZ94qYj4ECBD4XwEBTzuBAAECBAgQIECAAAECBAgQIECAAAECBAgQILCEwBtvvBH9+vWLuXPnFrmkQOfVV18dhx12WJv3EvBs8yW2QAIECBAgQIBAkYCApw1BgACBfAoIeOazLmZFgAABAgQIECBAgAABAgQIECBAgAABAgQItIJAuno9hTsXLlxYNPrqq68e99xzT/Tu3bsVZlX9IQU8q29uRAIECBAgQIBAawoIeLamvrEJECDQuICAp91BgAABAgQIECBAgAABAgQIECBAgAABAgQIEIiIqVOnxogRI2LRokVFHhtuuGHcf//9kf7dXh4Bz/ZSaeskQIAAAQIECPyvgICnnUCAAIF8Cgh45rMuZkWAAAECBAgQIECAAAECBAgQIECAAAECBAhUUeDNN9+MjTbaKD788MOiUXfddde444474gtf+EIVZ9P6Qwl4tn4NzIAAAQIECBAgUE0BAc9qahuLAAEC5QsIeJZvpSUBAgQIECBAgAABAgQIECBAgAABAgQIECDQhgVmzJgRBx54YGGFhx12WFx99dXRsWPHNrzqhpcm4NnuSm7BBAgQIECAQDsXEPBs5xvA8gkQyK2AgGduS2NiBAgQIECAAAECBAgQIECAAAECBAgQIECAQLUFjj/++Oyq9osuuiiOPfbYag+fm/EEPHNTChMhQIAAAQIECFRFQMCzKswGIUCAQLMFBDybTeYFAgQIECBAgAABAgQIECBAgAABAgQIECBAoC0LPP3009GjR4+2vMSSaxPwLEmkAQECBAgQIECgTQkIeLapcloMAQJtSEDAsw0V01IIECBAgAABAgQIECBAgAABAgQIECBAgAABApUQEPCshKI+CBAgQIAAAQK1IyDgWTu1MlMCBNqXgIBn+6q31RIgQIAAAQIECBAgQIAAAQIECBAgQIAAAQIESgoIeJYk0oAAAQIECBAg0KYEBDzbVDkthgCBNiQg4NmGimkpBAgQIECAAAECBAgQIECAAAECBAgQIECAAIFKCAh4VkJRHwQIECBAgACB2hEQ8KydWpkpAQLtS0DAs33V22oJECBAgAABAgQIECBAgAABAgQIECBAgAABAiUFBDxLEmlAgAABAgQIEGhTAgKebaqcFkOAQBsSEPBsQ8W0FAIECBAgQIAAAQIECBAgQIAAAQIECBAgQKBY4LHHHouJEyfGzJkzo3PnznjKFBDwLBNKMwIECBAgQIBAGxEQ8GwjhbQMAgTanICAZ5srqQURIECAAAECBAgQIECAAAECBAgQIECAAAECSWDy5Mlx0kknxeLFi+OAAw6IGTNmgClTQMCzTCjNCBAgQIAAAQJtREDAs40U0jIIEGhzAgKeba6kFkSAAAECBAgQIECAAAECBAgQIECAAAECBNq3wMcffxyDBg2KO++8swhi7NixcdZZZ7VvnDJXL+BZJpRmBAgQIECAAIE2IiDg2UYKaRkECLQ5AQHPNldSCyJAgAABAgQIECBAgAABAgQIECBAgAABAu1X4I033oh+/frF3LlzixA6deoU1113XQwePLj94jRj5QKezcDSlAABAgQIECDQBgQEPNtAES2BAIE2KSDg2SbLalEECBAgQIAAAQIECBAgQIAAAQIECBAgQKD9CcyePTsLdy5cuLBo8WuttVbcf//9sd1227U/lGVcsYDnMsJ5jQABAgQIECBQowICnjVaONMmQKDNCwh4tvkSWyABAgQIECBAgAABAgQIECBAgAABAgQIEGj7AlOnTo0RI0bEokWLiha78cYbx0MPPRRf/epX2z5CBVco4FlBTF0RIECAAAECBGpAQMCzBopkigQItEsBAc92WXaLJkCAAAECBAgQIECAAAECBAgQIECAAAECbUPgk08+iaFDh8a0adOWWtDee+8d06dPj1VXXbVtLLaKqxDwrCK2oQgQIECAAAECORAQ8MxBEUyBAAECDQgIeNoWBAgQIECAAAECBAgQIECAAAECBAgQIECAQM0K/PjHP47rrrtuqfmfcMIJMWnSpJpdV2tPXMCztStgfAIECBAgQIBAdQUEPKvrbTQCBAiUKyDgWa6UdgQIECBAgAABAgQIECBAgAABAgQIECBAgEDuBObNmxfdu3ePf/7zn9ncVlxxxbj++utj8ODBuZtrLU1IwLOWqmWuBAgQIECAAIHlFxDwXH5DPRAgQKAlBAQ8W0JVnwQIECBAgAABAgQIECBAgAABAgQIECBAgHUm+7UAACAASURBVEDVBO69997Yd999Y6211op77rknevToUbWx2+pAAp5ttbLWRYAAAQIECBBoWEDA084gQIBAPgUEPPNZF7MiQIAAAQIECBAgQIAAAQIECBAgQIAAAQIEmiEwderU6Nu3b2ywwQbNeEvTxgQEPO0NAgQIECBAgED7EhDwbF/1tloCBGpHQMCzdmplpgQIECBAgAABAgQIECBAgAABAgQIECBAgACBqggIeFaF2SAECBAgQIAAgdwICHjmphQmQoAAgSIBAU8bggABAgQIECBAgAABAgQIECBAgAABAgQIECBAoEhAwNOGIECAAAECBAi0LwEBz/ZVb6slQKB2BAQ8a6dWZkqAAAECBAgQIECAAAECBAgQIECAAAECBAgQqIqAgGdVmA1CgAABAgQIEMiNgIBnbkphIgQIECgSEPC0IQgQIECAAAECBAgQIECAAAECBAgQIECAAAECBIoEBDxtCAIECBAgQIBA+xIQ8Gxf9bZaAgRqR0DAs3ZqZaYECBAgQIAAAQIECBAgQIAAAQIECBAgQKDdCEyePDn233//2HDDDdvNmvO0UAHPPFXDXAgQIECAAAECLS8g4NnyxkYgQIDAsggIeC6LmncIECBAgAABAgQIECBAgAABAgQIECBAgACBFhH4+OOPY9CgQXHnnXfGRhttFHPmzInVV1+9RcbSaeMCAp52BwECBAgQIECgfQkIeLavelstAQK1IyDgWTu1MlMCBAgQIECAAAECBAgQIECAAAECBAgQINCmBd54443o169fzJ07t7DO3r17x6OPPhodO3Zs02vP2+IEPPNWEfMhQIAAAQIECLSsgIBny/rqnQABAssqIOC5rHLeI0CAAAECBAgQIECAAAECBAgQIECAAAECBCom8Ktf/Sq+973vxdtvv13U59prrx2zZ8+Ob3zjGxUbS0elBQQ8SxtpQYAAAQIECBBoSwICnm2pmtZCgEBbEhDwbEvVtBYCBAgQIECAAAECBAgQIECAAAECBAgQIFCDApdffnmMGDEi/v3vfxfNvnv37jFz5szo2rVrDa6qtqcs4Fnb9TN7AgQIECBAgEBzBQQ8myumPQECBKojIOBZHWejECBAgAABAgQIECBAgAABAgQIECBAgAABAvUEPvnkkxg6dGhMmzZtKZv+/fvHrbfeGiuttBK3VhAQ8GwFdEMSIECAAAECBFpRQMCzFfENTYAAgSYEBDxtDwIECBAgQIAAAQIECBAgQIAAAQIECBAgQKDqAgsWLIi99torXnjhhaXGPu2002L8+PFVn5MB/09AwNNuIECAAAECBAi0LwEBz/ZVb6slQKB2BAQ8a6dWZkqAAAECBAgQIECAAAECBAgQIECAAAECBNqEwLx586JXr14xf/78pdZzyy23xMCBA9vEOmt5EQKetVw9cydAgAABAgQINF9AwLP5Zt4gQIBANQQEPKuhbAwCBAgQIECAAAECBAgQIECAAAECBAgQIECgIPDvf/87dtxxx6LTO9dZZ5144IEHonv37qRyICDgmYMimAIBAgQIECBAoIoCAp5VxDYUAQIEmiEg4NkMLE0JECBAgAABAgQIECBAgAABAgQIECBAgACBygi8+eabsfnmm8e7776b/fvBBx+Mrl27VqZzvSy3gIDnchPqgAABAgQIECBQUwICnjVVLpMlQKAdCQh4tqNiWyoBAgQIECBAgAABAgQIECBAgAABAgQIEMiTwEMPPRRXXHFF3HzzzbHyyivnaWrtfi4Cnu1+CwAgQIAAAQIE2pmAgGc7K7jlEiBQMwICnjVTKhMlQIAAAQIECBAgQIAAAQIECBAgQIAAAQIECFRHQMCzOs5GIUCAAAECBAjkRUDAMy+VMA8CBAgUCwh42hEECBAgQIAAAQIECBAgQIAAAQIECBAgQIAAAQJFAgKeNgQBAgQIECBAoH0JCHi2r3pbLQECtSMg4Fk7tTJTAgQIECBAgAABAgQIECBAgAABAgQIECBAgEBVBAQ8q8JsEAIECBAgQIBAbgQEPHNTChMhQIBAkYCApw1BgAABAgQIECBAgAABAgQIECBAgAABAgQIECBQJCDgaUMQIECAAAECBNqXgIBn+6q31RIgUDsCAp61UyszJUCAAAECBAgQIECAAAECBAgQIECAAAECuReYNWtW7LTTTrmfpwk2LSDgaYcQIECAAAECBNqXgIBn+6q31RIgUDsCAp61UyszJUCAAAECBAgQIECAAAECBAgQIECAAAECuRV44403ol+/fvHqq6/G7NmzY8stt8ztXE2stICAZ2kjLQgQIECAAAECbUlAwLMtVdNaCBBoSwICnm2pmtZCgAABAgQIECBAgAABAgQIECBAgAABAgRaQSAFOlO4c+HChdnoX/rSl+LFF1/M/u2pTQEBz9qsm1kTIECAAAECBJZVQMBzWeW8R4AAgZYVEPBsWV+9EyBAgAABAgQIECBAgAABAgQIECBAgACBNi0wderUOPbYY5da45FHHhlXXnllm157W16cgGdbrq61ESBAgAABAgSWFhDwtCsIECCQTwEBz3zWxawIECBAgAABAgQIECBAgAABAgQIECBAgECuBRYtWhQ/+tGPYtq0aUvN88ADD4ybbropOnXqlOs1mFzjAgKedgcBAgQIECBAoH0JCHi2r3pbLQECtSMg4Fk7tTJTAgQIECBAgAABAgQIECBAgAABAgQIECCQC4EFCxbEvvvuG+lq9iWfDh06xIQJE+Kkk07KxTxNYtkFBDyX3c6bBAgQIECAAIFaFBDwrMWqmTMBAu1BQMCzPVTZGgkQIECAAAECBAgQIECAAAECBAgQIECAQIUEXnjhhdhnn31i/vz5RT2uvPLKcfvtt8fee+9doZF005oCAp6tqW9sAgQIECBAgED1BQQ8q29uRAIECJQjIOBZjpI2BAgQIECAAAECBAgQIECAAAECBAgQIECAQEyfPj2GDBkSn3zySZFG165d48EHH4zNN9+cUhsREPBsI4W0jJoQ+Oijj+O808+L2268bbnmu8qqq8TGm20c6663Tmy21WaxzQ7bxMabbxyf+9znlqtfLxOohsC777wbY44+MWY9Pisbrttm3eKCqy6Ir39zg2oMbwwCBCJCwNM2IECAQD4FBDzzWRezIkCAAAECBAgQIECAAAECBAgQIECAAAECuRMYMWJEXHzxxUXz2m677WLmzJmxzjrr5G6+JrTsAgKey27nTQLNFahUwLOhcVM47qjRR8Xu/XaPTp06NXdq2hOomoCAZ9WoDUSgUQEBT5uDAAEC+RQQ8MxnXcyKAAECBAgQIECAAAECBAgQIECAAAECBAjkTmDRokXRq1eveOaZZ7K5HXjggXHTTTcJDeWuUss/IQHP5TfUA4FyBVoy4Fk3h0MOPziOP/n46LJyl3KnpR2BqgoIeFaV22AEGhQQ8LQxCBAgkE8BAc981sWsCBAgQIAAAQIECBAgQIAAAQIECBAgQIBALgXeeuut+Pa3vx3Dhw+PU045JZdzNKnlFxDwXH5DPRAoV6ChgGc6eXO9r3Ytt4us3fw//yX++N9/avSdUWNHxqHDDo2OK3ZsVr8aE6iGgIBnNZSNQaBpAQFPO4QAAQL5FBDwzGddzIoAAQIECBAgQIAAAQIECBAgQIAAAQIECORW4L333ovPf/7zuZ2fiS2/gIDn8hvqgUC5Ag0FPIePOTaGjRpWbheFdh/+68OYM3tOTLv6ppj1+Kyi91dZdZW45D8vjh3+Y4dm9+sFAi0tIODZ0sL6J1BaQMCztJEWBAgQaA0BAc/WUDcmAQIECBAgQIAAAQIECBAgQIAAAQIECBAgQCDHAgKeOS6OqbU5gUoGPOtwUp/XXXZtTD3/8iKv/QbsF2Mnnuqq9ja3i2p/QQKetV9DK6h9AQHP2q+hFRAg0DYFBDzbZl2tigABAgQIECBAgAABAgQIECBAgAABAgQIECCwzAICnstM50UCzRZoiYBnmsQ///HPmHDqhLj7tnsKc/rGRt+IC6+ZEht227DZ8/QCgZYUEPBsSV19EyhPQMCzPCetCBAgUG0BAc9qixuPAAECBAgQIECAAAECBAgQIECAAAECBAgQIJBzAQHPnBfI9NqUQEsFPBPS0088E4cPOLzI67IbLo1d9tylTRlaTO0LCHjWfg2toPYFBDxrv4ZWQIBA2xQQ8GybdbUqAgQIECBAgAABAgQIECBAgAABAgQIECBQtsC7774bX/jCF8pur2HbFxDwbPs1tsL8CLRkwPOP//2nGH3E6Hjl968UFnze1HOj3wH98gNgJgQiQsDTNiDQ+gICnq1fAzMgQIBAQwICnvYFAQIECBAgQIAAAQIECBAgQIAAAQIECBBoxwKzZ8+Ofv36xeTJk+Owww5rxxKWvqSAgKf9QKB6AnkPeKb5/fbXL8Ujv3gkfvvi72LuC3MznM9/4fOxeffNY+vtusdue+8W3/zWN2OFFVZoNtzixYvjL3/+Szz24OPx3KznsjDqX974S9bP17+5QXzjW9+MbXfcNnruslNs8M0NlmmM1Ndnn30Wb81/K3750BPx1ONPFY2zyRabRLdNu0WvPv8RO+28U6y62qplr2PmHTPjxGNOKrS/6Z5p0f073ePDf30Yd992T9x9293x0q9fiq5f6Rpbbr1F7LZ3n9iux7Zx0TkXx8+n/7zw3hmTTo8fDPlB2eOmhp9+ujguPe/SuPqSqwvvnThuTAw5ckiT/STzP/33n+Lxh34Zzz71bPzuxd/Fe+++l72z1TZbxaZbbBK7fnfX2HqHbWKllTo3a05LNv500afx8u9ejscffDyeeXJ2Ye8k7959ekXf7/WNr2/49ejQoYOA5zIre5FA5QQEPCtnqScCBAhUUkDAs5Ka+iJAgAABAgQIECBAgAABAgQIECBAgAABAjUkcOWVV8Zxxx0X//73v6Njx47x6KOPRu/evWtoBabaUgICni0lq18CSwu0ZMDz1f96NUYMHRmv/8/rhYHLPcHzk08+iYdnPhxXXHBFpJNASz29d+8dx445JjbZfJMssFfO84ff/SGumHJFPPKLR8tpHssyRur4zT+/GVMnT80Cl6WeFFwdNvLIOPCQA6PLyl1KNY+GAp5rfnHNOPuUc+LpXz7d4PspgJmCjeNOGFf4ft8D94mxE8fGKquuUnLMugZ/++vfYszRJ8bzTz+fffSNjb4RF14zJTbstmGDfaSQawpcXjZpajzx8BMlx0kB26NGHxW799s9OnXqVLJ9XYNyx0lrHfzjQTF0+NDs9yJpLbMen5V1022zbnHBVRdkIV8PAQLVERDwrI6zUQgQINBcAQHP5oppT4AAAQIECBAgQIAAAQIECBAgQIAAAQIE2oDAEUccEVdf/X8nfqUlff7zn4/XXnst1l577TawQktYHgEBz+XR8y6B5gm0VMAzhezuuPmOOOMnZxYmlAJ1V0+/Kjulsann7b+9HRecdUHcc/u9zVpM6n/EKcfHgCEDouOKHRt9N80tndY5dsRphdM6yx0ojXHi+BNjvx/0b3KM1F86qfLh+x6O88dd0OxxeuzcI8ZOODXW/8b6TU6tfsBzytUXxMw77ovHHniswffS/C/5z4vjK+t/NU4YdkJ2umd60jgXXXNhfGvTb5VLkZ2MeewPhxfa7zdgvxg78dQGg6kpsHv7tNvj4omXxAf//KDsMVLDFD494cwxseZaa5R8L53aOfPOmXHe6ZMKp4KWemngoQPiR8f8KMaNGS/gWQrL9wRaUEDAswVxdU2AAIHlEBDwXA48rxIgQIAAAQIECBAgQIAAAQIECBAgQIAAgVoTWLBgQey7776RrmZf8kkneE6ZMiU70dNDQMDTHiBQPYGWCnj+z2v/E6ceP7YQIEwr6rlrzzj3somxxpqNB/UWLlgYZ54wbqmAYgombtF9i9hqmy2zUyZTSPDXz/46nn9mzlJYo8aOjEOHHdpoALOhuaVOUvB0m+23ji+s+YWsz/lvzI/Zv5q91Amia6+7dqSTSLfvuX2jhUoh0l/c9YssNFg/0JhOhdxq22/HNzb6evb+f7/6P9kpmHVXw9d1uuXWW8Y5F5+dnYzZ2FM/4JmuH3/5ty9nzdO17Ona9/Tv1PeTj/wqNt1ykzjrwrNipS4rxQXjL4ibrrm50HU516vXNU4nXk45+8K48ac3Ft5v7HTWFLq8/srrs/b1nzTfb2+zVaz3lfWyK9/TqarJvO7K9rr26cr2MyefEWutvdYym++y5y5Zbd/9+7vxzK9mF5xShynk+drL8+KFZ1/I+neCZ/X+N8hIBOoEBDztBQIECORTQMAzn3UxKwIECBAgQIAAAQIECBAgQIAAAQIECBAgUHGBF154IfbZZ5+YP39+Ud+rr7563HHHHdGnT5+Kj6nD2hQQ8KzNupl1bQq0RMDzj/P+GBPGTlzqivDxU8bHAYO+1yjUh//6MAsd3nL9rYU2Kcw58NCBccjhB0cKVi75pBDlm//vzbj43EuyMGXdk9458/wzY+/99lpqrBRMvPTcS+PaqdcVvuvdp1d2KufXvv61pa53T+HEp345KyafMako6NnUaZWp4xQ8PWX4KUWhzc2/vXkcf/Lxsf1O31kqfJrqkK6kv+TcS4re6bP3bnHG5DMbPb2yfsCzblHp1MvRp42OL67zxcI60xgLF7wdX/7ql7PP6p/AuUe/PSLVaLXVVy25mVNg9ISjxsRvnv9N1jaFUSdfOTm+8rX/7bvuaSzomq67P+YnR0cKeK6wwgpF7/zzH/+M26fNiCumXFEUjh30o0Ex+vTRsdJKnRuc36v/9WqMPvInkQK8dU8K054wbkz03HmnIvN0umoKwl408eIGr7IX8Cy5BTQgUHEBAc+Kk+qQAAECFREQ8KwIo04IECBAgAABAgQIECBAgAABAgQIECBAgEC+BaZPnx5DhgyJdEXrks8GG2wQDz/8cGy44Yb5XoDZVVVAwLOq3AZr5wKVCHim0OT7774fr/z+lXjswcezsGX9ExgPOnRgFs7rsnKXRsXrhxVTUPO0c0+Lvt/be6kQ4JKdpDVcd9m1MfX8ywsff2en78S5l50b6663TtF45QYT60/y2aeejROPOSkWvLUg+yqFTadOmxqbbbnpUuv5+9t/j9NHn5EFKOuedALl2Iljl5pP/Zd//9J/xdknnV108um488+MAwYfsFT4NL3bUMAzBVZTUHPJcGdD6GktJw8/JZ558pmSa6r//iP3PRLH/3hE4eODhw7O6tupU6eipn/87z/F6CNGZ3uj7kmnZY4aOyo7ibWxJwVDn3r8qRg/5qxC4DW1T9fIp+vr6z/p9xfp+vfrr7i+8FUKnY6fMi422nijRsdp7MRYAc92/j+Mlt8qAgKercJuUAIECJQUEPAsSaQBAQIECBAgQIAAAQIECBAgQIAAAQIECBCoXYFPP/00fvKTn8RFF1201CJ69OgRM2fOjDXWaPyq3tpduZkvj4CA5/LoeZdA8wQaCng2r4fSrffcZ884dcIpTV6v/f5778dpI0+LR37xaKHDUletLzlyOvVxwqkT4u7b7il83NCJoXNfmBuHDziicDLkD4b8IDu9s7FTIes6SwHC+leanzHp9Ejv13/qhx/LuWp9yT6e/uXTMWLoyMIcd+y1Y0y8dMJSJ5imdxoKeJY6KbVurHQl+uUXXB5XTrmyMHw517Q3ZHH19KujR+8diyhSSDNd4T7pzMmFz8u5ar2ucXr/jpvviDN+cmbh/cZOTp33yrwYOXRU4fTOpsKg9euVTvz8ybATikKoAp6lf661IFBpAQHPSovqjwABApUREPCsjKNeCBAgQIAAAQIECBAgQIAAAQIECBAgQIBALgVmzZoVPXv2XGpuQ4cOjauvvjqXczap1hcQ8Gz9GphB+xFoyYDn57/w+TjoRwfFj44+rMnTGpP27F/NjuMOO74QamzsBM6mKlO/j4auHH/xuRfj4H0PKXSTrjJPJ2s2dZpkXeMUHp1+w/T48le7xkabfCu223Hb6P6d7kVTStfMn33yOfHz6T8vfN7UCZwNraehPi674dLYZc9dlmpeP+C5/jfWz065/Nam3yprEyePIwcNK7iXc037G//vzThh2AmFU0YbC6DWPyG0OaHLusmXe8robTfeFuPGjC+subEgaEMoDQVRBTzL2j4aEaiogIBnRTl1RoAAgYoJCHhWjFJHBAgQIECAAAECBAgQIECAAAECBAgQIEAgnwKnnnpqTJgwIZtcx44dY/LkyTFy5Mh8TtasciEg4JmLMphEOxFoiYBnOrGyT98+sfd+e8V6X16vpGQK2P30oqvi0vMuLbQdfuLwOHLEEQ1eS95Yh3/7699izNEnxvNPP581aSjs+Md5f4xRh4+KV19+LWuTQofpBM/9ftA/Oq7YseRcSzWofyX5sgYF6wcWDz/u8EgmHTuuUDSF+gHPFLacdMWkWHOt8k7Hrn9yarp6/tLrL4ktum/R6FLrjzls1LA4evTRS82tfni0564949zLJsYaa5Y3tzSBdMpo2hdXX/J/fymk/smpDe3hxk5XbWxRr/7Xq9mpqa//z+tZk2WtW6n94XsCBBoXEPC0OwgQIJBPAQHPfNbFrAgQIECAAAECBAgQIECAAAECBAgQIECAQMUEFi9eHLvttlvMmTMn7rrrrujTp0/F+tZR2xQQ8GybdbWqfAo0FI77+jc3iPW+2rXBCS/696LsKuv33n2v6PuvrP+VOPaEY6NXn/+I1T+/erOCmR/884M4++Sz457b7y30ef5Pz4+9+n+3WWgfffhRTBw7MWbcfEfhvfonXzZ0OmZq3Hv33tF3/71j+57bZ1fJd+jQoVlj1zV++oln4vABhxfe7d2nV5w79dzMpDnPnNlz4of7HVp4pbGTNeuHLcu9cn7JuaRr1M87Y1LhozFnnhBDjhzSoEH9/ZICsj/92ZVLnWSaOqsfUj3o0IFxwrgTonPnzs2hiHRy6inHnVJ4J81t1NiR8bnPfS77rH6wN4VUp06bGpttuWnZ46Sg60nHnBRPPPJk9o6AZ9l0GhKomICAZ8UodUSAAIGKCgh4VpRTZwQIECBAgAABAgQIECBAgAABAgQIECBAIJ8Cb7/9drz11lux2Wab5XOCZpUrAQHPXJXDZNq4QEMBz+Fjjo10KmNjz6eLPo3fvPCbuPay6+KJh58oNEthv6NHHxUDDzsoVlqp/BBf/YBe6nDQjwbFl7qu2yz9f/97UTz1+FORTo6sexo6yfHpXz6dndaYgqUNPZtssUmkYGbPXXrGxptvHF1W7lL2POqHGtMV7qmfz31uxbL7SA3/+pe34mfX/azwznY9totJl58X63xpnaJ+6gc8Gzvps6nB659e2Wfv3eKsC8/6/+zdCZRU1b3v8X/TBC4QkSHIVfMEFdKgD1ARkSGAMolMEhoBmTQiIIPMyNjQyCSGZkYmjQwiCIggKJMMKjKIErhyAeEmdhRQQUEUkSjw1n+/Wydd1dV1TnVXnZq+Zy1XpGqfPXz2blfc/npvv6FU3xNKcyrr7+TNOvXryL01qgbloIWPHz0ub61ab73Xok1zGTlxpDl9VR/fU1k12KkB4VtuvcVxW5cvX5YXRr8gr72y3LxDwNMxHQURCJkAAc+QUVIRAgggEFIBAp4h5aQyBBBAAAEEEEAAAQQQQAABBBBAAAEEEEAAAQQQQCD2BQh4xv4cMoLYEchNwNMzOj0Nc/70+TJ/+r+vz9bvUjummhMWry92vSMI39Cgo5ccFvIXVtWA6qL5i2VuxtwcQ56e6jVEeP8f75fGzRuJXn9e4nclArasdc6cPMth75wXyylw6BvwtAvn+mvR91TTQNe0r172hqQNSLOqeTZ9iDnt0/fxt66cjzZwyVoP1DJh12LFi5mCGujt2KKT9ZLv907bzTp3BDydqlEOgdAJEPAMnSU1IYAAAqEUIOAZSk3qQgABBBBAAAEEEEAAAQQQQAABBBBAAAEEEEAAAQTiQICAZxxMIkOIGYG8BDx1kBoOnDJ2inXyoWfgeh33wLSBjk6/dDvgqX28evWq7P1gr0ybMF0+/dunjudLT6zs0r2L3FXtLsmXL1+292Ix4KmD8A2K+rum3TcIWua2MjJt4VT5wx1/yOZAwNPxkqIgAgj8rwABT5YCAgggEJ0CBDyjc17oFQIIIIAAAggggAACCCCAAAIIIIAAAggggAACCCAQMQECnhGjp+EEFMhrwFPJvj79jQztPVT27drnJaineD7e43FJzp8cUDYSAU9Ph/Q0z0OfHBI9mXLbxm3y/fnvbVeBnur5515/lseffjzbVfSxGvD88p8nZXCPwcZCH39Xr584dkL6dx0gfz/+d1PmkbaPyMiJI/yGeAl42i4jCiCAgI8AAU+WBAIIIBCdAgQ8o3Ne6BUCCCCAAAIIIIAAAggggAACCCCAAAIIIIAAAgggEDEBAp4Ro6fhBBQIRcBT2fQ0zGd7DZUzX5+xFG/6/U0yYeYEqVbj3oCyvgHPSF2P/csvv8hnR47Lnvf3yPtb35OPdu8P2G89oVRP80xO/vdJnr4Bz9xcmR7MMgzFFe3a3r/+9S9zEuvSha+a5jXEOm/ZXLn7vrut7ry++HVJHzLW+vPYjLHS+rE/+e2uv3X1/OxJ0qx1s2CG56gsV7Q7YqIQAlEvQMAz6qeIDiKAQIIKEPBM0Iln2AgggAACCCCAAAIIIIAAAggggAACCCCAAAKxLTB37lzZuXOnvPbaa7E9EHoflQIEPKNyWuhUnAqEKuCpJ2EumLlQZj4/00uqboM6okHA393wuxwF//mPf8qg7oPk8KH/NmU0XLhgxXypUrVKRNV/uPCjHP30iGzZsFW2b9oup7485dWfyvdUlhfmviC/v+Vm6/MFMxaYa989j15VPzh9sBQsWDAsYwlVwFM79+HO3fJU26esfvZ5to9079dNkpKS5OKPF2XcsHGyTFjVDwAAIABJREFUbuVb5nt/Y886wMuXL8sLo1+Q115Zbn3cb3hfeeqZf9cfKpBQBISvXLlq1q7Onz6RChmHyoR6EIhFAQKesThr9BkBBBJBgIBnIswyY0QAAQQQQAABBBBAAAEEEEAAAQQQQAABBBCIG4Fff/1V/vznP8uSJUvMmNLT0yUtLS1uxsdAokOAgGd0zAO9SAyBUAU8VSunq9r9nXSZVffC9xdkaK+hsnPre9bH4TrtMbezeumnS/LynL/KnL/M8ariL/P+Ik1aPmR99s7ajSas6nlqP1hbJs2aKMVLFM9t0wHfC2XAU09fHdZnuOx+b7dpM2vfNXzbq1Mv64TWjl07iM5rgQIFcuyfb9j10c6PyrNjn812rX1eYb779pwMeXqI1W9/p4/ateEbYCXgaSfG9wiEXoCAZ+hNqREBBBAIhQABz1AoUgcCCCCAAAIIIIAAAggggAACCCCAAAIIIIAAAi4InDlzRlq0aCF79uzxam3VqlXSunVrF3pAE4kiQMAzUWaacUaDQCgDnjqebRu3ydDew8yJj55Hr2qf9tJUubPKnX6HrFejZ4ybKovnLba+dxIg9K1Mg6JjBqXLue/Oye3lb5Nbbr1F6jWqZ/5XH72G/L8O/Jf81yf/JYcPHpYz35yV4eOGyR/u+IOjqdATPfUUSw1Veh7fK9h9g5ClSpeSma/MkEp3V3LUhqfQ1g1bZe60eaJ2d1SqKOVSykmdhnWyBSpDGfDUUyznTJkjes28PlmDkjo3z4+ebI1h1qKZ8kDjBwKOSU897d2lj1XG7tRPf5Vdu3bNrItNb22Wm//PTVK+4h+kStXKcm+NapKcnM+84u+00GfTh0jn7p0dm4fiFFDHjVEQAQT8ChDwZGEggAAC0SlAwDM654VeIYAAAggggAACCCCAAAIIIIAAAggggAACCCDgJfDxxx9L8+bN5fTp016fFy9eXNavXy81a9ZEDIGQCRDwDBklFSFgKxDqgKfWN2XsFFn28jKvtlM7psrQsc9KocKF/PZJA419n+xnfXdb+dtkyry/OA5f6osf7vhQ+nXtb4VLNVw5e8lsubPyHaZef2MN9qRQDT/OnDzL6qdvwFNDpqP6j5Ktb79rlenW9ynpPbi3JOdPtp0PLfDjDz/KhBETZO3r66zyGlYcMLK//OY3v/GqI5QBT61YA7B9Hn/GOqlTg5KtO7T2up69Ws1qMnnO83LDf94QcDxf/vOkDO4xWA59csgql/6XMaY+vfbdyePvVFh/4U1fBw2fjp2SLiV+V8JJM7J62RuSNuDfJ5JzgqcjNgohEFIBAp4h5aQyBBBAIGQCBDxDRklFCCCAAAIIIIAAAggggAACCCCAAAIIIIAAAgiER2DFihXSuXNnc/JZ1qdChQryzjvvSNmyZcPTMLUmrAABz4SdegYeAYFQBzx1CJ/992cysPsg+fvxv1sj0tMgx/xljDz8SBO/ozz5xUl5ttdQObDvgPV9+8fbmWvAcwqFZq1Ir+lOHzzGK1ipV6drm7+97rdW0dcXvy7pQ8Zaf275aAsZPn64V5mcpsGf1YQZE0Tr8Dx64uTSha/KpFGTrM/0FM4JMydItRr3Oprht998R8YMGmMFVdXuhbkvSN0GdbK9H+qAp29AtUWb5vJop0dlRL+Rkvn3TNN+jwE9pOfAntYJmjkNSv9/w/SJM+SVF1+xiugpnuOnjxMN8No9eqLoonmLTGDY86ilnoha4f9W8Ho9L2FSfyFSAp52s8P3CIRegIBn6E2pEQEEEAiFAAHPUChSBwIIIIAAAggggAACCCCAAAIIIIAAAggggAACYRC4cuWKDBo0SKZNm5at9gYNGsiaNWvkt7/9d2gmDF2gygQVIOCZoBPPsCMiEI6Ap7+Qow7uvlr3yaRZk6T0jdlPfszpnV6Desqfez8p//EfBXP00SDhormLZNqE6VYZDUVOmjVRHnzoQa/3Thw7If27DvAKn+rJmI/3eNz2hM29H+w1IdQzX58xdZa5rYxMWzg12ymj/sKqGmwcOWmkdZpoToM5fvS4pA0Y7XXqZePmjWXMX0ZL0euLZnst1AFPbSDrdex/qFheatStaXz1yXptu5MFe/jgYen3ZH859eUpq7gGVdVCw5o5Pboe9u3aJyP7jfJ69/GnH5e+w57JdlV9TsHatMmjpPYDtXM8MfTijxclY1yGLH9lhVdXCHg6mV3KIBBaAQKeofWkNgQQQCBUAgQ8QyVJPQgggAACCCCAAAIIIIAAAggggAACCCCAAAIIhFDg/Pnz0qJFC3n//fez1dq3b1/JyMiQfPnyhbBFqkLg3wIEPFkNCLgnEI6Ap/b+7DdnzZXXO7e+5zWYPs/2kaf6dPUbpvR3Cqe+/HCrh+XpAT3k1nK3ZgvqaZhy9guzva4z13dyOv3zyq9XZNYLs2T+9AVWvzS02O7xdtLpqY6i17r7Phog3bRus8yYNMNR2FDf9z2FUz/TQOPTA58WPVnU91RSbWPL+i3y4pQX5R//87nVBbvTP8MR8PQXgvV0qMHD9eW5qc/5DZv6W7X+TuHUchqg7Dusr9Soc3+2sOalny7JyiUrZe7UefL9+e+tau1O//z2zLcyZnC6bNu4zXrn+mLXS4/+3aVNpzZe5hoI/ec//mnCnVvffjdb1wl4uvfPIFpCwCNAwJO1gAACCESnAAHP6JwXeoUAAggggAACCCCAAAIIIIAAAggggAACCCCQ4AL33HOPHDjw72tyPRzz58+Xp556KsF1GH64BQh4hluY+hH4t0C4Ap7aggbthvYeZl01rp9pYHHaS1Plzip3+p0GvdZ9RN+RXidYegpWrFRRavzxfilWopj88q9f5KPd+2XP+3uy1VOzXk0Z/Xya/L7M7/224e+ETS2oQc9Kd1eSKlUrm7/XcOKxw0fl0Cf/5RXs1LJ2YUMNkr4y9xXJGDc1Wx80dHj/H+8314wnJ+czdb+39f1sbWgfBowcYMKJWs7fE46ApwYsxw0bL2+ueDNbk0PGDJbO3TvneCKmvz5qfXrN+muvLM/2ta6HajWrye1/+P9Xtmu4dOeW97yCnZ51M/S5Z6V+k/oBf3xzWj9Z29FTOz/Z+4lZPzk9BDz5pyQC7gsQ8HTfnBYRQAABJwIEPJ0oUQYBBBBAAAEEEEAAAQQQQAABBBBAAAEEEEAAAZcFduzYIfXr15erV6+alosXL26uZK9bt67LPaG5RBQg4JmIs86YIyUQzoCn1q3BvmUvL/MaXstHW8jw8cPlt9f91u+wM/+eKeOGj5cPd3wYNIuGO0dOGGGuTw/0HD703zJu6Di/QVK7Ru++724ZPn6Y3FHpjoBFNeS5YvEKc3W8hgqDeTTc2W94X2nbuW3Aq+PDEfDUfvrWq5/p6aazl8y2vWbe3zg15Dl/+nyvk1Odemg489n0IVL/4fqOgqW5mVs9vTVfcrJ1FT0BT6ezQzkEQidAwDN0ltSEAAIIhFKAgGcoNakLAQQQQAABBBBAAAEEEEAAAQQQQAABBBBAAIEQCowfP15Gjhwp5cqVky1btkjZsmVDWDtVIZCzAAFPVgcC7gmEM+Cpo/jsvz+Tgd0HiZ6s6Hk0vDjmL2Pk4Uea5DhQzzXdSxYszXaypb+XcrqKO5CkXiM/c/IseefNdxwFMLWNtl0elU7dOkuJksUdTZJeBX7k0yMyb+o8v1eB+6ukbsO60ntIL6n4fyvaBhrDFfD88p8nZXCPwV4B2EfaPiIjJ47Idr28IwgR80sjez/YKy9OmSsf7/3Y0WsaBu41uJfc/H9udlTeU+i7b8/JKy++IstfWR5wbnVO+zzbW1p3aC0vz3rZrAd9CHgGxU1hBEIiQMAzJIxUggACCIRcgIBnyEmpEAEEEEAAAQQQQAABBBBAAAEEEEAAAQQQQACB0Amkp6dLv3795Prrrw9dpdSEgI0AAU+WCALuCYQ74KkBx6ULX5VJoyZ5DUpPwXx+9iTb4J4GPQ/sO2Cue//syHE5evioFdirUrWK3FruVmnUvJFUrX5PjieC2ml+d/Y72fPBXtm1fZf848Q/5ODHB61XPG3UafBHqVGnhhS9vqhddX6/13DjqS9OybZN22X/7v3y98/+R/7xP5+bsnpCZbmUcnJvzXvlgUb1pOztZSVfPv9XsvtWHq6A5y+//GKul188b7HV5NiMsdL6sT/lavxZX9KTTf/n+N9l2zvvysGPD5lr2fWaen1uvb2s3PaH26Vm3ZpSr1FdKX1jaduQa04d0rWn9W5ct8kESz898Km5+l1DnXdVu8tY65XvJX5XwlQxN2MuAc88zy4VIJB7AQKeubfjTQQQQCCcAgQ8w6lL3QgggAACCCCAAAIIIIAAAggggAACCCCAAAIIIIBADAoQ8IzBSaPLCCCAAAIIIIBAHgQIeOYBj1cRQACBMAoQ8AwjLlUjgAACCCCAAAIIIIAAAggggAACCCCAAAIIIIAAArEoQMAzFmeNPiOAAAIIIIAAArkXIOCZezveRAABBMIpQMAznLrUjQACCCCAAAIIIIAAAggggAACCCCAAAIIIIAAAgjEoAABzxicNLqMAAIIIIAAAgjkQYCAZx7weBUBBBAIowABzzDiUjUCCCCAAAIIIIAAAggggAACCCCAAAIIIIAAAgggEIsCBDxjcdboMwIIIIAAAgggkHsBAp65t+NNBBBAIJwCBDzDqUvdCCCAAAIIIIAAAggggAACCCCAAAIIIIAAAgj4CIwePVoGDhwoRYsWxQaBqBUg4Bm1U0PHEEAAAQQQQACBsAgQ8AwLK5UigAACeRYg4JlnQipAAAEEEEAAAQQQQAABBBBAAAEEEEAAAQQQQMBe4MyZM9KiRQvZs2eP1K1bV959911JTk62f5ESCERAgIBnBNBpEgEEEEAAAQQQiKAAAc8I4tM0AgggEECAgCfLAwEEEEAAAQQQQAABBBBAAAEEEEAAAQQQQACBMAscPHhQmjRpIqdPn7ZaeuKJJ+Tll18Oc8tUj0DuBAh45s6NtxBAAAEEEEAAgVgVIOAZqzNHvxFAIN4FCHjG+wwzPgQQQAABBBBAAAEEEEAAAQQQQAABBBBAAIGICixZskQ6d+6crQ/33HOPvPfee1KkSJGI9o/GEfAnQMCTdYEAAggggAACCCSWAAHPxJpvRosAArEjQMAzduaKniKAAAIIIIAAAggggAACCCCAAAIIIIAAAgjEkMCVK1dk8ODBMnXq1Gy9btu2rSxatEgKFiwYQyOiq4kkQMAzkWabsSKAAAIIIIAAAiIEPFkFCCCAQHQKEPCMznmhVwgggAACCCCAAAIIIIAAAggggAACCCCAAAIxLHD+/Hlp0aKFvP/++16jSE5OlkmTJsmgQYNieHR0PREECHgmwiwzRgQQQAABBBBA4N8CBDxZDQgggEB0ChDwjM55oVcIIIAAAggggAACCCCAAAIIIIAAAggggAACMSpw+PBhadq0qWRmZnqNoFixYrJ69Wp58MEHY3RkdDuRBAh4JtJsM1YEEEAAAQQQQIATPFkDCCCAQLQKEPCM1pmhXwgggAACCCCAAAIIIIAAAggggAACCCCAAAIxJ6AndjZp0kQuXrzo1fcKFSrI22+/LbfeemvMjYkOJ6YAAc/EnHdGjQACCCCAAAKJK8AJnok794wcAQSiW4CAZ3TPD71DAAEEEEAAAQQQQAABBBBAAAEEEEAAAQQQiCGBs2fPyt133y1ffvml1etmzZrJ8uXLpUiRIjE0Erqa6AIEPBN9BTB+BBBAAAEEEEg0AQKeiTbjjBcBBGJFgIBnrMwU/UQAAQQQQAABBBBAAAEEEEAAAQQQQAABBBCICYEjR45ItWrV5KeffpIxY8ZIWlpaTPSbTiKQVYCAJ+sBAQQQQAABBBBILAECnok134wWAQRiR4CAZ+zMFT1FAAEEEEAAAQQQQAABBBBAAAEEEEAAAQQQiBGBTZs2yeXLl6VFixYx0mO6iYC3AAFPVgQCCCCAAAIIIJBYAgQ8E2u+GS0CCMSOAAHP2JkreooAAggggAACCCCAAAIIIIAAAggggAACCCCAAAIIuCJAwNMVZhpBAAEEEEAAAQSiRoCAZ9RMBR1BAAEEvAQIeLIgEEAAAQQQQAABBBBAAAEEEEAAAQQQQAABBBBAAAEEvAQIeLIgEEAAAQQQQACBxBIg4JlY881oEUAgdgQIeMbOXNFTBBBAAAEEEEAAAQQQQAABBBBAAAEEEEAAAQQQQMAVAQKerjDTCAIIIIAAAgggEDUCBDyjZiroCAIIIOAlQMCTBYEAAggggAACCCCAAAIIIIAAAggggAACCCCAAAIIIOAlQMCTBYEAAggggAACCCSWAAHPxJpvRosAArEjQMAzduaKniKAAAIIIIAAAggggAACCCCAAAIIIIAAAghESODMmTPy1VdfSaVKlSLUA5pFwF0BAp7uetMaAggggAACCCAQaQECnpGeAdpHAAEE/AsQ8GRlIIAAAggggAACCCCAAAIIIIAAAggggAACCCAQQODgwYPSpEkTuXbtmhw4cED+8z//Ey8E4l6AgGfcTzEDRAABBBBAAAEEvAQIeLIgEEAAgegUIOAZnfNCrxBAAAEEEEAAAQQQQAABBBBAAAEEEEAAAQSiQGDFihXSpUsXuXz5sulN5cqVZc+ePVKoUKEo6B1dQCB8AgQ8w2dLzQgggAACCCCAQDQKEPCMxlmhTwgggIAIAU9WAQIIIIAAAggggAACCCCAAAIIIIAAAggggAACfgT69+8v06ZNy/bN7NmzpWfPnpghENcCBDzjenoZHAIIIIAAAgggkE2AgCeLAgEEEIhOAQKe0Tkv9AoBBBBAAAEEEEAAAQQQQAABBBBAAAEEEEAgQgLnz5+X1q1by7Zt27x6kJycLJMmTZJBgwZFqGc0i4B7AgQ83bOmJQQQQAABBBBAIBoECHhGwyzQBwQQQCC7AAFPVgUCCCCAAAIIIIAAAggggAACCCCAAAIIIIAAAv8rcPjwYWnatKlkZmZ6mRQrVkxWr14tDz74IFYIJIQAAc+EmGYGiQACCCCAAAIIWAIEPFkMCCCAQHQKEPCMznmhVwgggAACCCCAAAIIIIAAAggggAACCCCAAAIuC6xfv14effRRuXTpklfLKSkpsmnTJilTpozLPaI5BCInQMAzcva0jAACCCCAAAIIREKAgGck1GkTAQQQsBcg4GlvRAkEEEAAAQQQQAABBBBAAAEEEEAAAQQQQACBOBa4du2apKWlyfjx40X/PuvTrFkzWb58uRQpUiSOBRgaAtkFCHiyKhBAAAEEEEAAgcQSIOCZWPPNaBFAIHYECHjGzlzRUwQQQAABBBBAAAEEEEAAAQQQQAABBBBAAIEwCFy9elUeeugh2bJli1V7UlKSjB492vzFg0AiChDwTMRZZ8wIIIAAAgggkMgCBDwTefYZOwIIRLMAAc9onh36hgACCCCAAAIIIIAAAggggAACCCCAAAIIIOCKwMWLF6VatWpy5MgRc1qnntqpp3fyIJCoAgQ8E3XmGTcCCCCAAAIIJKoAAc9EnXnGjQAC0S5AwDPaZ4j+IYAAAggggAACCCCAAAIIIIAAAggggAACCLgi8OWXX0pqaqosWrRIUlJSXGmTRhCIVgECntE6M/QLAQQQQAABBBAIjwABz/C4UisCCCCQVwECnnkV5H0EEEAAAQQQQAABBBBAAAEEEEAAAQQQQAABBBBAIM4ECHjG2YQyHAQQQAABBBBAwEaAgCdLBAEEEIhOAQKe0Tkv9AoBBBBAAAEEEEAAAQQQQAABBBBAAAEEEEAAAQQQiJgAAc+I0dMwAggggAACCCAQEQECnhFhp1EEEEDAVoCApy0RBRBAAAEEEEAAAQQQQAABBBBAAAEEEEAAAQQQQACBxBIg4JlY881oEUAAAQQQQAABAp6sAQQQQCA6BQh4Rue80CsEEEAAAQQQQAABBBBAAAEEEEAAAQQQQAABBBBAIGICBDwjRk/DCCCAAAIIIIBARAQIeEaEnUYRQAABWwECnrZEFEAAAQQQQAABBBBAAAEEEEAAAQQQQAABBBCIVYHz589LsWLFYrX79BuBiAkQ8IwYPQ0jgAACCCCAAAIRESDgGRF2GkUAAQRsBQh42hJRAAEEEEAAAQQQQAABBBBAAAEEEEAAAQQQQCAWBVasWCFdu3aVzZs3S40aNWJxCPQZgYgJEPCMGD0NI4AAAggggAACEREg4BkRdhpFAAEEbAUIeNoSUQABBBBAAAEEEEAAAQQQQAABBBBAAAEEEEAglgSuXr0qgwcPloyMDNPt4sWLyyeffCJly5aNpWHQVwQiKkDAM6L8NI4AAggggAACCLguQMDTdXIaRAABBBwJEPB0xEQhBBBAAAEEEEAAAQQQQAABBBBAAAEEEEAAgVgQ0CvZU1NT5d133/Xq7h/+8Ac5duxYLAyBPiIQFQIEPKNiGugEAggggAACCCDgmgABT9eoaQgBBBAISoCAZ1BcFEYAAQQQQAABBBBAAAEEEEAAAQQQQAABBBCIVoHDhw9L06ZNJTMz06uLRYsWlTVr1siDDz4YrV2nXwhEnQABz6ibEjqEAAIIIIAAAgiEVYCAZ1h5qRwBBBDItQABz1zT8SICCCCAAAIIIIAAAggggAACCCCAAAIIIIBAtAisX79eHn30Ubl06ZJXl1JSUmTDhg1y++23R0tX6QcCMSFAwDMmpolOIoAAAggggAACIRMg4BkySipCAAEEQipAwDOknFSGAAIIIIAAAggggAACCCCAAAIIIIAAAggg4KbAtWvXZPTo0TJu3DjRv8/6NGvWTJYvXy5FihRxs0u0hUBcCBDwjItpZBAIIIAAAggggIBjAQKejqkoiAACCLgqQMDTVW4aQwABBBBAAAEEEEAAAQQQQAABBBBAAAEEEAiVwMWLF6V169ayadMmryqTkpIkLS1NxowZE6qmqAeBhBMg4JlwU86AEUAAAQQQQCDBBQh4JvgCYPgIIBC1AgQ8o3Zq6BgCCCCAAAIIIIAAAggggAACCCCAAAIIIIBAIIEFCxZIt27dvIoULlxYXnvtNWnRogV4CCCQBwECnnnA41UEEEAAAQQQQCAGBQh4xuCk0WUEEEgIAQKeCTHNDBIBBBBAAAEEEEAAAQQQQAABBBBAAAEEEIhPgQ4dOsiyZcvM4MqUKWNO80xJSYnPwTIqBFwUIODpIjZNIYAAAggggAACUSBAwDMKJoEuIIAAAn4ECHiyLBBAAAEEEEAAAQQQQAABBBBAAAEEEEAAAQRiVuCXX36RunXrSqFChWT16tVSrFixmB0LHUcgmgQIeEbTbNAXBBBAAAEEEEAg/AIEPMNvTAsIIIBAbgQIePpRu3btmnz22Weydu1a2bZtm3z00Ufy3XffyXXXXSf33Xef2Sxs1aqV3HHHHZIvX77cuLv2zuXLl2X37t2yZs0a2bdvn+zZs8e0rb/JXr16dWnUqJE0b95cbrjhhjz36eTJk7Ju3TrZuHGjHDx4UDIzM02d999/vzzwwAPStGlT02b+/Pnz1Jab8+OmX25QvvnmG3nzzTdlw4YN2czvueceadmypfzxj380m9t5fS5evCg7duyQVatWmbYOHDhgqtTTEGrUqCEPP/ywNG7cWIoWLZrXpsSttRTt85tnSCpAAAEEEEAAAQQQQAABBBBAAAEEEkTg+++/l+uvvz5BRsswEXBHgICnO860ggACCCCAAAIIRIsAAc9omQn6gQACCHgLEPD0WRFffPGFjBw5UhYvXmy7Vjp37izp6elStmxZ27JuF9AQ5Pbt22Xo0KEmoBroKVGihBlzt27dpEiRIkF3VcOvkydPljlz5sgPP/wQ8P1mzZoZs7vvvluSkpKCbsut+XHTL2gEERM4dmquAcy0tDRp3bq1FCxYMOjmfv31V1m5cqWZt2PHjgV8P69tBTOuvKylaJ/foCeJFxBAAAEEEEAAAQQQQAABBBBAAAEEEEAAgRALEPAMMSjVIYAAAggggAACUS5AwDPKJ4juIYBAwgoQ8Mwy9XrS5dNPP21OJ3T6aKBt/vz5UqdOHaevhL2cBvLmzp0rw4cPtw1cZu1MmzZtZObMmVK6dGnHfTx+/Lj07t1bNm/e7PgdDZTOnj1b2rZtG1TI0635cdPPMVqWgrkx19c7deokU6ZMkVKlSjluVk/tnDBhgvkrmKdv374yfvz4oALDuRlXbtZStM9vMM6URQABBBBAAAEEEEAAAQQQQAABBBBAAAEEwiVAwDNcstSLAAIIIIAAAghEpwABz+icF3qFAAIIEPD83zVw5MgReeKJJ2Tv3r1eq0JPmmzQoIGULFlSvv32W3MFue8phlWqVDEnflauXDniK0pPJnzttdekR48eXuFOvV6+Vq1aUrNmTSlQoIAcPnzYXOutJyZmfZ588knJyMhwdM32119/Ld27dzdX2Wd9NPRav359ueWWW0wftm7dms1Vg3nLly+Xhg0bOjJza37c9HM0cJ9CeoKpzu3bb7/t9U2ZMmWkXr16UrFiRbly5Yr87W9/k3fffTfb/OqV7fPmzXMU4tUgpAZC9RTYrI/Onc7vXXfdZT7WE2K1Ld/TW/XU0FGjRkn+/Plth+rWWor2+bWFogACCCCAAAIIIIAAAggggAACCCCAAAIIIOCSAAFPl6BpBgEEEEAAAQQQiBIBAp5RMhF0AwEEEPARIOApIhcuXJA+ffp4XcuuIUUNtzVu3NgroHb58mVZvXq1jB071ivoqadfanCuePHiEV1khw4dknbt2okGIj1Pq1at5Pnnn5dy5cp5nZh55swZM0bfq9WnTZsmzzzzTMDTNTX8N3r0aK+THTX498ILL0j79u2lUKFCVvtXr16Vbdu2mRNFs14Xr4HTpUuX2l5x7+b8uOWXm0Vy6dIlGTJkiMyaNct6XYO7GqTUk2eLFCniVa0GkmfMmCFTp071Cl/q1e4bto5xAAAgAElEQVQDBgyQ5OTkgN3QU1lTU1O93u3Zs6eMHDlSbrzxRq93P//8c7MeNOjsebRvS5YsEQ2VBnrcXEvRPL+5WRO8gwACCCCAAAIIIIAAAggggAACCMSzwE8//SSFCxeO5yEyNgSiWoCAZ1RPD51DAAEEEEAAAQRCLkDAM+SkVIgAAgiERICAp4i88cYb0rp1awtUT0NctGiR1K1bN0fknTt3SpcuXSQzM9Mqo2HFDh06hGRiclOJhk81AKihPs9jd2Kjv1Ma9UTSFStWiIZcc3r27dsnjzzyiJw+fdoU0TCfXguv4c6kpCS/r/k7hVOv/tY+BwobujU/bvrlZn71lEwN63pOynRi7m9+q1evbk55vfXWW3Psxrlz50RPc12zZo1VRsOdGg71DZJ6Cuh17jqXGhj2PC1atJAFCxbIDTfcEPG1FO3zm5s1wTsIIIAAAggggAACCCCAAAIIIIBAPAroLy7rvtJtt91mfoGYBwEEIiNAwDMy7rSKAAIIIIAAAghESoCAZ6TkaRcBBBAILJDwAU9/Qbb58+dL165dA55g6e+qZw3fvfTSSxE7xdM3dKnXdes16HZXx/sL5unJnv379/dr4C8op6dzpqen217H7RuMtQsbujk/bvnl5h9K/swHDhwo48ePl4IFCwas0p+hXRjZN1T7wAMPmM30m2++OWBb/q5a1xNv//SnP/l9z821FM3zm5s1wTsIIIAAAggggAACCCCAAAIIIIBAPAocPXpUGjVqJF988YUZ3uzZs0V/8ZgHAQTcFyDg6b45LSKAAAIIIIAAApEUIOAZSX3aRgABBHIWSPiA565du6RJkybWqYgNGjQw10z7XkHtj9A3OKcnKuqJh/Xr13d9zWngVMN+o0aNstrWv9drs+2u4tYXfMNvgRyOHTsmbdu2lYMHD5q2NEi6cuVKufPOO23H7S/Qt3DhQnNapL/Hrflx088WyU8BX3Ndn2+++abcd999jqrTa9r1WnbPM2zYMHnuuef8rg29Cl7DvfPmzbPKB5oj3w74hkMff/xxc628v5M/3VpL0T6/jiaRQggggAACCCCAAAIIIIAAAggggECcC2zdutXcYPPjjz9aI/3Nb34ju3fvlqpVq8b56BkeAtEnQMAz+uaEHiGAAAIIIIAAAuEUIOAZTl3qRgABBHIvkNABz7yGvpRdQ3A9evSwZiBQcC7302T/5tmzZ6VTp06yceNGUzjYsKle+92rVy+vK482b94sDRs2zNb4q6++Kh07drQ+DxTg89fzLVu2mN/C9zzab/1NfO1z1sfN+XHTz342s5fwNUtNTRUNXV5//fWOqvOds+7du4uGPgsVKpTt/byELrWyU6dOSYcOHWTHjh2m7vLly8uqVav8niTr1lqK9vl1NIkUQgABBBBAAAEEEEAAAQQQQAABBOJYICMjQwYPHixXr171GmVKSops2LBBbr/99jgePUNDIDoFCHhG57zQKwQQQAABBBBAIFwCBDzDJUu9CCCAQN4EEjrgGUyoMSfmPXv2mLCi1qVP06ZNTUiyePHi5s9XrlwR3ZwcMmSIVxWTJ082Jyo6OV1Tg5Ya6PO0oRVNmjRJ9Iru/Pnzm3oPHTpkyhw/ftz8uV69eqLhuZtuusnxCpk4caLoVeueZ8KECaKB1ayPjkdPBtWynmfu3LmigUGnz4kTJ6Rdu3by8ccfm1f0t+/1Kvly5cp5VeHG/HgadMvPqZFvOb36fP/+/ebU1L1798pdd90laWlpjtaP1uUbRNZrraZMmSL/8R//ka1LTgO4OY3l559/Nmtzzpw5VhGdXz31NVJrKdrnN7frgvcQQAABBBBAAAEEEEAAAQQQQACBWBf49ddfRX+BXPcyfZ9mzZqZfUN/N8PE+rjpPwKxIEDAMxZmiT4igAACCCCAAAKhEyDgGTpLakIAAQRCKZDQAc/MzEx57LHH5MMPPzSmlSpVktdff10qVKjg2NhJHWfOnDEBSL2+3fOUKVPGnGp47733Bmzr5MmT5mTO7du3W+X0miIN7JUqVcr6bN26ddKyZUvrz127dpXp06dL4cKFHY/FSR3ff/+9aN3ad8+zc+dOqVOnjuN2nNbhxNauUad1OBm7XVuhqMOujdx8f/nyZRMwnjFjhvW6ho71GnZ/j+917qNHjxb9KykpyXHzTupwug4CNeq0jlDMTSjqcAxIQQQQQAABBBBAAAEEEEAAAQQQQCABBM6dOyca4vTsz3qGrPtQ+svNY8aMSQAFhohA9AoQ8IzeuaFnCCCAAAIIIIBAOAQIeIZDlToRQACBvAskdMDT9/TNBg0ayLJly7yCk3bEugmpAUy9Jsjz+As87tq1y1xbrYFDz9O5c2eZOXOmFC1a1G8z+tvrGqzTkzQ9T8WKFc1vrVeuXNnrHd/TN3MTynPi4Xv6Zm5Csf5OeFy0aJGoR9bHSX9CNT9u+dn1Nxzfb9u2TTp27CinT5821QcKFzudG7t+rlixwpzS6nn8BY7dXEvxPL92c8H3CCCAAAIIIIAAAggggAACCCCAQDQKHD16VJo0aSKff/65V/f0tE7d/9TgJw8CCERWgIBnZP1pHQEEEEAAAQQQcFuAgKfb4rSHAAIIOBNI6IBnXq+iVuJLly6ZkxD1RE3Ps3TpUhPmzPpcu3bNnKDYr18/r8/1Onct6+90xLVr15rwaNar2f2VD8W16dqpY8eOmWu09RpwfapUqSIa1EtJSbH6HIqrrrWy5557zvwWvucZO3asufo96+PW/Ljp5+zHMjSlrl69Ku+88465Ll3n1vMMHz5c0tPTJX/+/Nka0rXWq1cv0XXmeTZv3iwNGzYMqlMaaK5du7b1TuPGjc01WyVLlnR9LcXr/AY1IRRGAAEEEEAAAQQQQAABBBBAAAEEokhA91RvuukmOX/+vFevbrnlFrOfdccdd0RRb+kKAokrQMAzceeekSOAAAIIIIBAYgoQ8EzMeWfUCCAQ/QIJHfDUwJmebOh59Bp1vVq6UKFCjmfOX3gsp+uv9bRPbWPlypVW/dWrVzdhuvLly3u1qb+5rn3ToJzn6dmzp0yePFn0t9izPk5DpnaDOnXqlAmb7tixwxS98cYb5a233pKqVatarzoJ7tm1o99rILZHjx5WUQ3JTpo0SQoUKGB95tb8uOnnxCYvZTTU+e2338ru3btlzpw5smnTJq/q2rRpY06NLV26tN9m9F1dA1nf++CDD6RWrVpBdcs3CFyzZk1zOq6eHup53FpL8TS/QU0ChRFAAAEEEEAAAQQQQAABBBBAAIEoFtC9oqy/JP/ggw/K6tWrpVixYlHca7qGQGIJEPBMrPlmtAgggAACCCCAAAFP1gACCCAQnQIJHfD0DRkOGzbMnCyZnJwc1Gw5OY3SU+H+/fslNTXV66p2PWFx/PjxUrBgQVNMA2lDhgyRWbNmWf3IKQiqBUJ16qKTcF8oTtXUPjsJb7o1P276BbWwgijsG6j0ffW6664TDQjruipRokSONfuGfDV4vGrVKqlcuXIQvXF2Gqxbayke5jcofAojgAACCCCAAAIIIIAAAggggAACMSKg+7H6S9+DBw82/5svX74Y6TndRCAxBAh4JsY8M0oEEEAAAQQQQMAjQMCTtYAAAghEp0BCBzyDCWYGmr5g6vF3VbuG7zRE16hRI9PM8uXLpVu3btbV7Pq9nvLZsmVLv91wEsx0svyc1OMkmOmkLSf1BOOal/lxMm4nYwpVPU7a8i3jexpm1u9vuOEGGT16tHTq1El0LQV69Cr3tm3bysGDB02xKlWqyIoVKyQlJSWobjmpx8kacNKoXT2hmpdQ1eNkTJRBAAEEEEAAAQQQQAABBBBAAAEEEkVg+/bt8sADDyTKcBknAjElQMAzpqaLziKAAAIIIIAAAnkWIOCZZ0IqQAABBMIiQMAzLc2CHTt2rIwaNSpo6GCDiBcuXJA+ffrI4sWLrbZatWplri0/f/68CeLt3bvX+k7rHzp0qOTPn99v30IVPHNSj12Yzimek3qCdc2pbbt6nIzbybhCVY+TtnzL+Hr6q0OvR+/bt68JDxcpUsRvM06CmU7656QeJ2vASVt29YRqXkJVj5MxUQYBBBBAAAEEEEAAAQQQQAABBBBAAAEEEIi0AAHPSM8A7SOAAAIIIIAAAu4KEPB015vWEEAAAacCBDwjEPDUydErtdu1aydHjhyx5iojI0NOnDghc+bMsT7TUzs1+Fm6dOkc5zRUwTMn9diF6ZwuPCf12AUznbZlV4+TcTtpK1T1OGnLt8zMmTNl8+bNct9990mBAgVE+7J161Y5cOBAturatGkjWt7fmnISzHTSPyf1OFkDTtqyqydU8xKqepyMiTIIIIAAAggggAACCCCAAAIIIIAAAggggECkBQh4RnoGaB8BBBBAAAEEEHBXgICnu960hgACCDgVIOAZoYCnXtW+cOFCc5piTo+euLho0SKpW7duwPkMVfDMST12YTqnC89JPXbBTKdt2dXjZNxO2gpVPU7aclLm6tWr8sknn0h6erqsX7/e65WePXvK5MmTs53k6SSY6aRtJ/U4WQNO2rKrJ1TzEqp6nIyJMggggAACCCCAAAIIIIAAAggggAACCCCAQKQFCHhGegZoHwEEEEAAAQQQcFeAgKe73rSGAAIIOBUg4BmhgKdOkL+r2rNOnAbwBgwYIMnJyQHnM1TBMyf12IXpnC48J/XYBTOdtmVXj5NxO2krVPU4aSuYMj/88IM8++yz8uKLL3q9tnTpUunQoYPXZ06CmU7adlKPkzXgpC27ekI1L6Gqx8mYPGV8N1CDeZeyCCCAAAIIIIAAArEvMKrZvNgfBCNAAAEEEEAAAQQQiFkBAp4xO3V0HAEEEEAAAQQQyJUAAc9csfESAgggEHaBhA546tXnPXr0sJBHjx4t+ldSUlJQ8HYBwkCV6RXt7du3l4MHD3oV69y5s7lGu2jRorZ90QBfr169ZMmSJVbZnTt3Sp06dWzfzVrASYBty5Yt0qhRI+u1rl27yvTp06Vw4cJBtWUXytPK3JofN/2CQgph4a+++kp0rjZs2GDVmpqaak6Rvf76663PTp06ZUKfO3bsMJ9VqlRJXn/9dalQoUJQvXES8HRrLcXy/BLwDGrZURgBBBBAAAEEEIg7AQKecTelDAgBBBCIe4FPP/3U7FPqHtRvf/vbuB8vA0Qg3gUIeMb7DDM+BBBAAAEEEEDAW4CAJysCAQQQiE6BhA54OgkZ2k3blStXZNSoUTJx4kSraEZGhvTv39/uVfO9XqOtJ3UOGzbMq/ycOXNM+NRJ2PTSpUumPQ1Eeh5/pzPadcg33HfjjTfKW2+9JVWrVrVe3bVrl9SuXdv6c+PGjUUdS5YsaVe91/e+4U3t/6RJk6RAgQJWObfmx02/oJBCXPiNN96Q1q1bW7WWL19eVq1aJZUrV7Y+cxLyddKtQ4cOiQZIjx8/borXrFlTli1bJmXKlHF9LcXy/BLwdLLaKIMAAggggAACCMSvAAHP+J1bRoYAAgjEo8DatWvlsccek59++kmaN28u69ati8dhMiYEEkqAgGdCTTeDRQABBBBAAAEEhIAniwABBBCIToGEDniG4gTBvIbHNAjXrl070ZM8sz4VK1aU5cuXe4XvclpC/kKmixYtEj0FNJjHyamLvsG9Bg0amOBeqVKlgmlKnJx66tb8uOkXFFKIC/vOr1a/efNmadiwodVSqE67dBIEdmstxfL8EvAM8Q8B1SGAAAIIIIAAAjEmQMAzxiaM7iKAAAIJLDBu3DhJS0uTa9euWQr6S+2DBw9OYBWGjkDsCxDwjP05ZAQIIIAAAggggEAwAgQ8g9GiLAIIIOCeQEIHPD/++GPz2+SnT5824rk5jfLcuXPSqVMnr6uvP/jgA6lVq5btLF64cEH69Okjixcv9ls2mGvap06dKgMGDLDqGTt2rDlZNJhnz5495vp1Dfnl5JGZmWl+E//DDz80ZapUqSIrVqyQlJQUx039/PPPMnDgQNFTSj2PvxNH3Zwft/wcI4WhoL/TOX3d//Wvf8nQoUNFPQLNjV33dE1ocNnzdO/e3dRZqFAh6zM311Kszi8bqHYrje8RQAABBBBAAIH4EmADNb7mk9EggAACiSLQoUMH8wvgvs8jjzwia9asSRQGxolAXAqwPxmX08qgEEAAAQQQQACBHAXYn2RxIIAAAtEpkNABz1AEzHzrqFSpkrz++utSoUKFgDOuv82+cOFC6datm1VOr0TXxxM41b+fNm2aPPPMM7ZXteuVRy1btrTq8heos1uCvnV07dpVpk+fLoULF7Ze/f7770U/16u9PY/TQKunvL86du7cKXXq1PHqopvz45af3RyE83snAU9tPxRhSN86Ro8eLfpXUlJSRNZSrM4vG6jh/ImgbgQQQAABBBBAIPoE2ECNvjmhRwgggAACOQt888030qxZM/noo4+8Cun+j57mOWbMGPgQQCDGBdifjPEJpPsIIIAAAggggECQAuxPBglGcQQQQMAlgYQOePq7jtr3ymq7efA99bJp06ayZMkSKV68eMBX/V3Nrteq69OlSxfr3TJlypgw5b333mtbX2pqqhw/ftyUq1evnrz66qty00032Q3B+n7ixIkyfPhw688TJkyQYcOGeb3v77rruXPnigZKnT4nTpwwpzvqCZ36VK1a1VxHX65cOa8q3Jwf3+vCw+Xn1ChrucuXL5sTYg8fPiyffPKJaPBVg7++gVi7us+cOWNOX926datVdO3atdKiRQuvV7ds2WJOcvU8ekLt7Nmz5brrrrNrwnzv74RWnd+2bdtGbC1F8/wGQmUD1dGSoxACCCCAAAIIIBA3Amygxs1UMhAEEEAg7gU+/fRTcxvSqVOnvMZapEgRs8+nwU8eBBCIfQH2J2N/DhkBAggggAACCCAQjAD7k8FoURYBBBBwTyChA556iub48eO9rjJ/7rnnZMSIEbYnZnqmyPekQg1Eah3Jyck5zqJe666ByJUrV1plnnrqKXNyogYofa9tb9OmjcybNy9gaPTs2bPmqviNGzeaOjWM98477zi6Kl7L+ztVM6ewqwZHO3bsaPU92NNCfU9TzClA6Ob8uOkX7I/3Tz/9JH379jUnvnqeKVOmSP/+/R2vU33P98p7PTH2rbfeMgHbrM+xY8dMGPPgwYPm4ypVqoheuZ6SkuKo674nr5YvX96ElCtXrpztfbfWUjTPbyBUNlAdLTkKIYAAAggggAACcSPABmrcTCUDQQABBOJa4O233xbdr9Q9q6yP/qL6pk2bHO8hxTUSg0MgTgTYn4yTiWQYCCCAAAIIIICAQwH2Jx1CUQwBBBBwWSChA55qvWvXLmnSpInoaZH6NGjQQBYvXiye69IDzYcGNZ988klZs2aNVczuBFANLc6YMUP69etnvVOxYkXzm+2eANz+/ftFT+PUoJznsbuq3V8YctSoUeZa7EBhU0/9+/btk0ceecS6Hj7QCZa+AUDtv4ZV77zzTtvlq6dRDhkyxBh4nkAngLo1P2762SL5KeAbJA5mnWp1GhyePHmy1wmtDz30kDlt9ne/+51Xi5cuXTLhUQ0Vex4Nl+pad/K88cYb0rp1a6tooBNA3VpL0T6/ObmygepkxVEGAQQQQAABBBCIHwE2UONnLhkJAgggEK8Cuo/39NNPZxue7lXp/mCxYsXideiMC4GEFGB/MiGnnUEjgAACCCCAQAILsD+ZwJPP0BFAIKoFEj7g6S+kOX/+fOnatWvA0xE1MKanD2p4zfM4Cd05CW9qGC8jI8MEIT2Pk6vafUOavsHRnFbixYsXTaBvwYIFVpFA4VB/IU292j09PV3y588fcMFv27bNnP55+vRpU84uHOrm/Ljll5t/Ivj2Tetwsk49be3cuVO6dOniFRoOdAqob0jzgQceMGHQm2++OWD3v/rqK/Ozo1fKe55A4VA311I0z29OqGyg5uanhXcQQAABBBBAAIHYFWADNXbnjp4jgAACiSJw5MgRqVatmuh+oucZNGiQPP/885IvX75EYWCcCCSMAPuTCTPVDBQBBBBAAAEEEDAC7E+yEBBAAIHoFEj4gKdOi+810RqmfPnll0VDbUlJSX5nzl9gzi5w5+9q9latWpmTEkuVKuXVjr+gXE5lPS/6O3mxZcuWMnv27ByDeb/++qto0G/o0KFW+06Coe+99560a9fOCmrqlfBz5syRxx57LMfNXN0AfuKJJ2Tv3r1WW06CoW7Nj5t+wf7jwF/fdJ0uWrRI6tatG7C6Tz/91IQus7rXqlVLli5dKmXLlvX77jfffCNPPfWUrFu3zvpeT2fQzXqda3+PbuxrKFnXgedxEgx1ay1F8/zmNIFsoAb7k0J5BBBAAAEEEEAgtgXYQI3t+aP3CCCAQKIIbNmyRfRmmN/85jeybNky+dOf/pQoQ2ecCCScAPuTCTflDBgBBBBAAAEEElyA/ckEXwAMHwEEolaAgKeI+Ateanhu3Lhx0qZNGylYsKA1gXri4OrVq2Xs2LGi10t7Hrvwpb+r2e0Cenrdu17V7rk+XtvSa7YHDBiQ47Xr/k4IbdSokUycOFHuvvtur8DqmTNnTLhTA3nBtKH9UIcRI0aY9z2PBv/S0tLMNU1FihSxPr969aroyZ0a5vzoo4+sz6tXr25OhSxfvnzAHxA35sfTAbf8cvNPhEOHDplQrQZlPY9nneqV6IUKFfKqVgONulZ1HWddqzpPq1atEl0XgZ61a9eaE2qzro327dvLhAkTsgVDP//8cxk9erQsXrzYaz1o6Fn7HOhxcy1F8/z6M2IDNTc/KbyDAAIIIIAAAgjErgAbqLE7d/QcAQQQSDQBvQlIT/K86667Em3ojBeBhBJgfzKhppvBIoAAAggggAACnODJGkAAAQSiVICA5/9OjL/TJfWrlJQUqV+/vtxyyy3y7bffmhMNs4bltIwGFf/617+a68Zzenbt2iUdOnTwuiL7ueeeMydn5nStuZ6uqaE5DdR5Hg306YmWegKjv0eDpK+99pr06NHDK5inZfWkx9q1a5sTGA8fPmyu0f7uu++8qunZs6cJkWYNaOY0pq+//lq6d+8uGgTM+mgf69WrZzw0HLh161av0yO1rF241bfNcM+Ppz03/YL9Z4L2bcWKFdKrV69s85bVXOtVrx07dnitN/3cyUmrnn75O93VU4euv5o1a5qgsYZ233333WzrbdKkSTJw4MAc13fW8bu1lqJ5fv2tBzZQg/0poTwCCCCAAAIIIBDbAgQ8Y3v+6D0CCCCAAAIIIBBvAuxPxtuMMh4EEEAAAQQQQCCwAPuTrBAEEEAgOgUIeGaZl927d5vTJw8ePOh4tjQAqqcU1qlTJ8d39KRMDUKuWbPGKuPk6motrCcjduzYUTQg6nnsTgvVYN7cuXPNiZlZT1+0G5SeVjpz5kwpXbq0XVHr++PHj0vv3r1FTxt1+pQoUcJcG9+2bVuvE0Xt3g/X/Pi266af3Zh9v9eAoq4jPcU1MzMzqNc1BPrCCy+InvaZL18+R+/qtesaMM4aMnbyYt++fWX8+PGOgsKe+txaS9E8v762bKA6WW2UQQABBBBAAAEE4keADdT4mUtGggACCCCAAAIIxIMA+5PxMIuMAQEEEEAAAQQQcC7A/qRzK0oigAACbgoQ8PTR9nfVdE4T0rlzZ0lPT892XXXW8leuXJGMjAwZMmSI9bGeoqhXk7ds2dLRXC9fvly6desW1DXqOV2L7q9BDVyOHDnStOHk5E7fOnK66t1fW82aNTNmvtfFO4L438Cr71XgeZmfnN5108/p2LOWC2ad6npLTU2VtLS0gGs1p37oFep61fvYsWOznV7r+44GnrUdDZEWLFgw6KG5tZaifX49cGygBr2EeAEBBBBAAAEEEIhpATZQY3r66DwCCCCAAAIIIBB3AuxPxt2UMiAEEEAAAQQQQCCgAPuTLBAEEEAgOgUIePqZFw1/6TXsb731lmzbts1cQa1XmWtQ7r777jNXnespmnfccYftSYj+rmbXa6v1dEOnATg9RbF///6yYMECq7dOrzi/dOmSuR5dT33ct2+f7Nmzx9Sh7+vV8o0aNZLmzZvLDTfckKcVqidLfvnll7J+/XrZuHGjOQXVc8Lk/fffL3piadOmTU2bOV1J77QDoZwfuzbd8rPrh7/vA5lr0FJDtPXq1ZOHH35Yfv/73wd1Wqq/9i5cuCDvv/++rFq1yszvgQMHTDFtq0aNGqadxo0bS9GiRXMzHOsdN9dSNM+vgrCBmqelxMsIIIAAAggggEDMCbCBGnNTRocRQAABBBBAAIG4FmB/Mq6nl8EhgAACCCCAAALZBNifZFEggAAC0SlAwDM654VeIYAAAgQ8WQMIIIAAAggggECCCbCBmmATznARQACBKBJYunSp3HnnneYXhnkQQAABjwABT9YCAggggAACCCCQWALsTybWfDNaBBCIHQECnrEzV/QUAQQSTIAN1ASbcIaLAAIIIIAAAgkvwAZqwi8BABBAAAHXBfQmlREjRsjEiRPNjT9/+9vfpFixYq73gwYRQCA6BdifjM55oVcIIIAAAggggEC4BNifDJcs9SKAAAJ5EyDgmTc/3kYAAQTCJsAGathoqRgBBBBAAAEEEIhKATZQo3Ja6BQCCCAQtwI//fSTtGnTRt5++21rjI0aNZKNGzdKUlJS3I6bgSGAgHMB9iedW1ESAQQQQAABBBCIBwH2J+NhFhkDAgjEowABz3icVcaEAAJxIcAGalxMI4NAAAEEEEAAAQQcC7CB6piKgggggAACeRQ4deqUNG3a1JzY6fts375d6tWrl8cWeB0BBOJBgP3JeJhFxoAAAggggAACCDgXYH/SuRUlEUAAATcFCHi6qU1bCCCAQBACbKAGgUVRBBBAAAEEEEAgDgTYQI2DSWQICCCAQAwIfPTRR9KsWTP55ptvvHpbpEgRWb58ufmOB22eSCgAACAASURBVAEEEFAB9idZBwgggAACCCCAQGIJsD+ZWPPNaBFAIHYECHjGzlzRUwQQSDABNlATbMIZLgIIIIAAAggkvAAbqAm/BABAAAEEwi6wcuVK6dixo/zrX//yaqtMmTKyadMmSUlJCXsfaAABBGJHgP3J2JkreooAAggggAACCIRCIBL7k9euXZPPPvtM1q5dK9u2bRP9pcTvvvtOrrvuOrnvvvukbt260qpVK7njjjskX758oRhm2Oq4fPmy7N69W9asWSP79u2TPXv2mLb037mrV68ujRo1kubNm8sNN9yQ5z6cPHlS1q1bJxs3bpSDBw9KZmamqfP++++XBx54wNzaoW3mz58/T225OT9u+uUG5dy5c7J161Z5++235ejRo9b86lq966675O677zZrVd0LFSqUmyYcvXPkyBFp3769mXd9li5dKh06dHD0rtNCOu8LFy6Ubt26mVc++OADqVWrltPXgy731VdfSdeuXWXDhg3m3bFjx8qoUaOCrieeXyDgGc+zy9gQQCCmBdhAjenpo/MIIIAAAggggEDQApHYQA26k7yAAAIIIBCzAroxPm7cuGz9f/DBB2X16tVSrFixmB0bHUcAgfAIsD8ZHldqRQABBBBAAAEEolXA7f3JL774QkaOHCmLFy+2JencubOkp6dL2bJlbcu6XUDDcNu3b5ehQ4eagGqgp0SJEmbMGpzTmzSCfTT8OnnyZJkzZ4788MMPAV/XGzrUTIOHSUlJwTYlbs2Pm35BI4iYwPGUKVNk7ty55u/tHv3l2bS0NGndurUULFjQrnhQ31+4cEH69Onj9TMTjoCnb4g0nAHPX3/9VUaPHi0TJkywLAh4Zl8WBDyD+lGhMAIIIOCeABuo7lnTEgIIIIAAAgggEA0Cbm+gRsOY6QMCCCCAQPgFfv75Z2nXrp05DcX3GTRokDz//PNRfwpK+JVoAQEE/AmwP8m6QAABBBBAAAEEEkvAzf1JPeny6aeftk4hdCKtwbn58+dLnTp1nBR3pYyG0zT4N3z4cNvAZdYOtWnTRmbOnCmlS5d23M/jx49L7969ZfPmzY7f0UDp7NmzpW3btkGFPN2aHzf9HKNlKXj48GHp3r277Nq1K+jXO3XqZIKhpUqVCvpdfy/4nqrpKRPqgOfXX39txpx1HymcAU9dz6mpqV4/PwQ8s68AAp4h+TGiEgQQQCD0Amyght6UGhFAAAEEEEAAgWgWcHMDNZod6BsCCCCAQGgFLl68KNWqVRM9fcHz6AkSixYtMv+BhwcBBBDISYD9SdYGAggggAACCCCQWAJu7U/qv58+8cQTsnfvXi9gPWmyQYMGUrJkSfn222/NFeTHjh3zKlOlShVzemHlypUjPjkauHvttdekR48eXuE0vbJbr7OuWbOmFChQQDQkqFdP+57++OSTT0pGRoYULVrUdiz+Qnf6koZe69evL7fccovpg14h7uuqIc/ly5dLw4YNbdvRAm7Nj5t+jgbuUygnB9/51bWq7gcOHMjWTM+ePc2Jq7k5rdW3sv3795sgZGZmptdXoQx46h7SkCFDzAmxWZ9wBTw///xz6dixY7YALQHP7CuWgGdufop5BwEEEHBBgA1UF5BpAgEEEEAAAQQQiCIBtzZQo2jIdAUBBBBAwCWBL7/80lzJdvbsWfn9738v69evF/2PYjwIIIBAIAH2J1kfCCCAAAIIIIBAYgm4sT/p74ppDSnqSYeNGzeW/PnzW+iXL1+W1atXi4a9sgY99fTLefPmSfHixSM6QYcOHTI3ZmT9hcpWrVqZmzLKlSvndWLmmTNnzBh9r1afNm2aPPPMMwFP1/R3hbWGNl944QVp3769FCpUyHK4evWqbNu2zZwomvW6eA2cahDQ7op7N+fHLb/cLBJ/Dhrs7N+/v5kvDSFnfTSsqgFPvWpc91yyPhrwHDBggCQnJ+emK+adc+fOmVM1V65cma2OUAU8Ndyp16RnvSrd01g4Ap768z1ixAjzc+H7EPDMvlQIeOb6x4cXEUAAgfAKsIEaXl9qRwABBBBAAAEEok3AjQ3UaBsz/UEAAQQQcE9AT3rQK9n1P475/ocI93pBSwggEEsC7E/G0mzRVwQQQAABBBBAIO8CbuxPvvHGG9K6dWurs2XKlDE3TNStWzfHAezcuVO6dOnidXJhqEJtuVXTcJqedDhjxgyripYtW5rgaU7XrmtQU8NsQ4cOtd7RX75csWKFOYkzp2ffvn3yyCOPyOnTp00RDRrqtfAa7kxKSvL7mr/TJzW4p30OFDR0a37c9MvNHOv15HrFup6K6tRcy2n5Z599Vl588UWr2YoVK5pg5p133pmbrsiVK1fMSa86d/6eUPws6Omyui4XLFjgt41wBDz1VNlu3bp5nX7raZyAZ/ZpIOCZqx8fXkIAAQTCL8AGaviNaQEBBBBAAAEEEIgmATc2UKNpvPQFAQQQQAABBBBAILoF2J+M7vmhdwgggAACCCCAQKgFwr0/qacQ6rXka9assbo+f/586dq1a8ATLP1d5a0nZb700ksRO8XTN3SpIT4NrNldHe/vCmwNferJkP7Cmv6CkHo6Z3p6utdpp/7Wgm8wtnr16uZK+VtvvdXv0nFzftzyy83PiM5R79695ZVXXrFed2quL5w8edKEQ7dv3269H2iO7fq4a9cu6dChQ7ar2T3v5TXgefToUenbt69s3rw5x66EOuB5/PhxY7R3716/bRLwzM5CwNPuJ4XvEUAAgQgJsIEaIXiaRQABBBBAAAEEIiQQ7g3UCA2LZhFAAAEEEEAAAQRiVID9yRidOLqNAAIIIIAAAgjkUiDc+5MaVGvSpIl1Yl+DBg1k8eLFcuONN9r22Dd8qKdYalC0fv36tu+GuoAGTsePHy+jRo2yqta/1+u5nVzD7RtuDOSgV9O3bdtWDh48aNoK5jRIf+HQhQsXmpCtv8et+XHTLzdzr1fHp6amioYQgzXX8jq+qVOnysCBA63mNcw4e/Zsc/pqMM/XX39trmbXE0X10VNiixcv7hU+zW3AU9eHroe0tDTREzw9j/axUKFC8s0331ifhTLg6Rty1uBxrVq1zCmlnoeAZ/ZVQsAzmJ8cyiKAAAIuCrCB6iI2TSGAAAIIIIAAAlEgEO4N1CgYIl1AAAEEEEAAAQQQiCEB9idjaLLoKgIIIIAAAgggEAKBcO5P5jXUp8PT68979OhhjXTYsGHy3HPPOQpVhoDHquLs2bPm9MGNGzeaz4INm+o13r169ZIlS5ZYderpiQ0bNszWzVdffVU6duxoff7444/LrFmzpEiRIo6GtGXLFmnUqJFVNqegoZvz46afIySfQuvWrTNBSs+Tm3CmhmVr165t1aEh3mXLlkmpUqUcd+nXX38VPflTr07Xp0yZMrJo0SJ57733TCjT8wQb8Lx69aps27ZNNET5/vvve/UnJSXFtKmB0qzXtYcq4Ol7Gq/+7MydO1e0T+rseQh4Zl8mBDwd/+hQEAEEEHBXgA1Ud71pDQEEEEAAAQQQiLRAODdQIz022kcAAQQQQAABBBCIPQH2J2NvzugxAggggAACCCCQF4Fw7k8GE2rMaQx79uwxYUWtS5+mTZuakKSeaKjPlStXzCmAQ4YM8api8uTJMmDAAEdBUA1a6umNnja0okmTJpnTGPPnz2/q9T3hsV69eqJBzJtuuskx/8SJE0Wv/fY8EyZMEA2sZn10PHoyqJb1PBqG0xMdnT4nTpyQdu3ayccff2xeqVq1qrlKvly5cl5VuDE/ngbd8nNq5FvOd270ZFb9KykpyXGVvievVqlSRVasWCEaoHT67Ny5U7p06WJdze5Zh9q/vAQ8fcOnnv60atXKnDx6ww03SP/+/U2g2vOEKuB55MgReeKJJ6yr2Xv27Cn68/nmm296BZkJeGZfJQQ8nf7kUA4BBBBwWYANVJfBaQ4BBBBAAAEEEIiwQDg3UCM8NJpHAAEEEAiTgG72161bN0y1Uy0CCCS6APuTib4CGD8CCCCAAAIIJJpAOPcnMzMz5bHHHpMPP/zQsFaqVElef/11qVChgmNmJ3WcOXPGBCD1+nbPoycfrlq1Su69996AbZ08edKcIrh9+3arnIbeNOiW9eRF3xMeu3btKtOnT5fChQs7HouTOr7//nvRurXvnkf3AerUqeO4Had1OLG1a9RpHU7GbtdWKOrIqY0NGzbI7t275W9/+5t8++238vDDD5ugbTCPbxi5Zs2a5gRPXYtOnq+++srMvfZFHz1RVNdh6dKlzam1oQx4auhU62vdurUULFhQLl26FJaAp17NrsFRz8mgejX7X//6V6lYsaIJSGc9qZaAZ/ZVQsDTyU8OZRBAAIEICLCBGgF0mkQAAQQQQAABBCIoEM4N1AgOi6YRQAABBMIg8OOPP4r+R6YdO3aYq7lq1KgRhlaoEgEEEl2A/clEXwGMHwEEEEAAAQQSTSCc+5O+gbfcXFl97tw5E8D0hN50fvwFHvWEwg4dOlgnH2q5zp07y8yZM6Vo0aJ+p1Wvw9ZTGvUkTc+jwTM97bJy5cpe74TihEcnHr6nb+YmFPvzzz+b00fnzJljjUGv+VaPrI+T/tj9PDidH7f87Pobzu99A4u+p80GalvXop7W6QmVeq5m9/yCb6gCnno9up6gqesja4A5HAFPvZpdTTzXsHuuZm/fvr05GZWAp/1qJOBpb0QJBBBAICICbKBGhJ1GEUAAAQQQQACBiAmEcwM1YoOiYQQQQACBkAt8/vnn0qRJEzl69KipW09vOHz4sJQsWTLkbVEhAggktgD7k4k9/4weAQQQQAABBBJPIJz7k1u2bDHXq3seDXrNnj1bNOjl9PEXPFu6dKkJc2Z9NEw2Y8YM6devn9fnep27lvV31fbatWtN+Czr1ez+yofi2nTtlJMrvENxlbm25RsI9Hc6olvz46af03UV6nJ6UmXv3r3llVdesaoeNmyYmYfk5GTb5jZv3iypqanWWvRczZ4/f37zbl4Dnhrm1eCy/nyULVs2W3/CEfDUtdyuXTvRK9r18VzNXqRIEfNnAp62y0IIeNobUQIBBBCIiAAbqBFhp1EEEEAAAQQQQCBiAuHcQI3YoGgYAQQQQCCkAnqVXYsWLcwVYVmf5s2bi15PxoMAAgiEUoD9yVBqUhcCCCCAAAIIIBD9AuHcn/QNcOk16lOnTpVChQo5hvEXDszIyDDXPvs+epqktrFy5UrrK70SWkOb5cuX9yquv0ip10PryZ+exzeA5vncacjUblCnTp0yYVO9mUOfG2+8Ud566y2pWrWq9ar2p3bt2tafGzdubIJwwf6Cp17t3aNHD6se9dLQYIECBazP3JofN/3s5iBc3+tNKxpmPH36tGlCQ8xr1qyR+vXr2zZ58uRJEzTevn27KZv1anbPy3kNeNp1ItQBzwsXLkifPn1k8eLFpumsV7N7+kLA025WhICnPRElEEAAgcgIsIEaGXdaRQABBBBAAAEEIiUQzg3USI2JdhFAAAEEQiegm92PP/646FVdWR+9qmvTpk2SkpISusaoCQEEENCTYdZ393JoXe0ZXBBAAAEEEEAAAQTiWCCc+5O+IcNgTjTMSu7kNEpP+f3795uTEDMzM60q9Drq8ePHS8GCBc1nGmYbMmSIzJo1yyqTUxBUC+gJn7169TJBUc+jJy42bNgwqJWhv7ipAU/993nP88EHH0itWrWsP4fiVE2tzEl40635cdMvqAkJUeGvv/7aBIv1RFjP06pVK3nppZekePHiAVu5fPmyjBgxQqZMmWLK6X6Pzl3WNaGfx1LA0/c0XQ27zp8/3wRgsz4EPO0XICd42htRAgEEEIiIABuoEWGnUQQQQAABBBBAIGIC4dxAjdigaBgBBBBAIM8CV69elcGDB4ueSuL7PPjgg7J69WopVqxYntuhAgQQQMBXgP1J1gQCCCCAAAIIIJBYAuHcnwwmmBlIPZh6/F3VrgGzVatWWdfF61XV3bp1s67D1u81vKknJ/p7nAQznawaJ/U4CWY6actJPcG45mV+nIzbyZhCVY+TtpyW0V/I1XDm0KFDrVd811ugujQUqqd3aghWn8mTJ8uAAQOyXeseSwFP35C1Xl2v4/I9uZeAp/0qI+Bpb0QJBBBAICICbKBGhJ1GEUAAAQQQQACBiAmEcwM1YoOiYQQQQACBPAn8+OOPoic9bN26NVs9euqIborny5cvT23wMgIIIJCTAPuTrA0EEEAAAQQQQCCxBMK5P+lWgNB3xnyvh9bv9d+z9cTK8+fPm0Dd3r17rde0nxrQy58/v9/JD1Ww0Ek9ToKZTlaok3rcmh8n43YyplDV46QtJ2U03Dl37lwZPny4FdDU9/TP6enpOa4nT93Hjx/3WoueNVqqVKlszcdKwPPMmTPmNFO9nl6fQCfjEvC0X2UEPO2NKIEAAghERIAN1Iiw0ygCCCCAAAIIIBAxgXBuoEZsUDSMAAIIIJBrgS+++MKcKHL06FGvOvQauUWLFknbtm1zXTcvIoAAAk4E2J90okQZBBBAAAEEEEAgfgTCuT/pVoDQ32wcOnTIXAl95MgR62u9JePEiRMyZ84c6zM9tVODn6VLl85xUkMVLHRSj5NgppPV56Qet+bHybidjClU9Thpy66M3ryybNky6dmzp1e408l60rovXbokQ4YMkVmzZpmmcrqa3dOPWAh4XrlyxdxEo+PSJ6er2T1jIuBpt8pECHjaG1ECAQQQiIgAG6gRYadRBBBAAAEEEEAgYgLh3ECN2KBoGAEEEEAg1wLPPPOMzJw50+v9m2++WdatWyf33HNPruvlRQQQQMCpAPuTTqUohwACCCCAAAIIxIdAOPcn3QoQ+psJvap94cKF5ir2nB4N1ekvU9atWzfgZIYqWOikHifBTCcrz0k9bs2Pk3E7GVOo6nHSVqAyenKnrpv+/ft7hTtr1aolL730kqSkpARsQtfma6+9Jj169LC9mt1TUSwEPHfu3CldunSRzMxM0+2crmb3jImAp/1KJOBpb0QJBBBAICICbKBGhJ1GEUAAAQQQQACBiAmEcwM1YoOiYQQQQACBXAv88ssv5j8s7d6929Rx//33y/r166VkyZK5rpMXEUAAgWAEfPcng3mXsggggAACCCCAAAKxLzCq2byQDcKtAGFOHfZ3VXvWspMnT5YBAwZIcnJywDGHKljopB4nwUwnE+SkHrfmx8m4nYwpVPU4aSunMpcvX5bp06fLuHHjchXu1Hr1VNknnnhC9u7da5oJdDW7px/RHvD8+uuvzdXsa9euNV0OdDW7Z0wEPO1XIgFPeyNKIIAAAhERIOAZEXYaRQABBBBAAAEEIiZAwDNi9DSMAAIIRK3AuXPnzGmdDz30kDnNM3/+/FHbVzqGAALxJ0DAM/7mlBEhgAACCCCAAALBCIQy4KlXn+sphZ5n9OjRon8lJSUF0yXJSxBRw3Tt27eXgwcPerXZuXNn8+/cRYsWte3LDz/8IL169ZIlS5ZYZfW0wjp16ti+m7WAk4Dili1bpFGjRtZrXbt2NYHCwoULB9WWk4CnW/Pjpl9QSEEWvnjxokyYMMH8lfXR+dKr1suXL29bo9ahV5jPmTPHlNVTZFetWiX33ntvwHejOeCpJ5pOmTJFhg4dasagV7Prz4peVx/oIeBpu1y4ot2eiBIIIIBAZAQIeEbGnVYRQAABBBBAAIFICRDwjJQ87SKAAALRLXD+/HkpVqxYdHeS3iGAQFwKEPCMy2llUAgggAACCCCAgGOBUAY8nYQM7Tp25coVGTVqlEycONEqmpGRYa7HdvJcvXpV9KTOYcOGeRXXgJ2GT52ETS9dumTa00Ck51m6dKl06NDBSResMqdOnTLv7Nixw3x24403yltvvSVVq1a1yuzatUtq165t/blx48aijsHe7OEb3tT+T5o0SQoUKGDV7db8uOkX1IQEUfjMmTMycOBAr5Cvvt60aVOZPXu2CWraPXo1u5p36tTJKjpt2jR55plnbNdhNAc8t23bJh07dpTTp0+bcanT+PHjpWDBggFJCHjarRgh4GlPRAkEEEAgMgIEPCPjTqsIIIAAAggggECkBAh4RkqedhFAAAEEEEAAAQT8CRDwZF0ggAACCCCAAAKJLRDKgGcoTqPMazjw0KFD0q5dO3MtdtanYsWKsnz5cqlcubLthPsLmS5atEj0FNBgnmPHjknbtm2t00SrVKkiK1askJSUFKsa7W9qaqocP37cfNagQQNZtmyZlCpVKpimHJ166tb8uOkXFJLDwkePHpW+ffvK5s2bvd7QoKaeXOl0bnxPk23Tpo0JDRcvXty2J9Ea8Pzqq69ET5ndsGGDGUOtWrVEw89ly5a1HRMBT1siAp72RJRAAAEEIiNAwDMy7rSKAAIIIIAAAghESoCAZ6TkaRcBBBBAAAEEEEDAnwD7k6wLBBBAAAEEEEAgsQTCuT/58ccfS/Pmza2T/XJzGuW5c+fMiYeeAJnOzgcffGCCZHbPhQsXpE+fPrJ48WK/RYO5pn3q1KkyYMAAq56xY8eak0WDefbs2WOuX9cry/Xx55GZmSmPPfaYfPjhh6aMvxCoXZs///yzOUXRcw24lvd34qib8+OWn51NsN/v3r1bnn76aSuU63lf15WeUqnXkTt9fAONTt9zUi436yRrvf6C1E5+znxPnHXS12DKOOlDMPXFWtmka3ruKw8CCCCAQNQJsIEadVNChxBAAAEEEEAAgbAKhHMDNawdp3IEEEAAAQQQQACBuBRgfzIup5VBIYAAAggggAACOQqEc38yFGFF3zoqVaokr7/+ulSoUCHgrGosauHChdKtWzernF6Jro/nKmn9e6dXZK9bt05atmxp1dW9e3fR0GKhQoUcry7fOvTkw+nTp0vhwoWtOr7//ntzIuKqVausz4INufmrY+fOnVKnTh2vvro5P275OZ4Mm4K6fjZu3GjCnerkeTTQOXLkSHOip90V5L5NEPAMfnaCXfvBtxDdbxDwjO75oXcIIJDAAmygJvDkM3QEEEAAAQQQSEiBcG6gJiQog0YAAQSiVEBPHHFy5VaUdp9uIYBAAgmwP5lAk81QEUAAAQQQQAABEQnn/qSeVNmrVy9ZsmSJZa3XXDds2NCxve+pl02bNjX12f07tr+r2fVadX26dOlitV+mTBkTprz33nsD9sn36vR69eqJBvZuuukmx2OZOHGiDB8+3Co/YcIEGTZsmNf7/q4znzt3rmig1Olz4sQJcy29ntCpT9WqVc119OXKlfOqws35ccvPqVGgchruXLFihVm73333nVW0RIkSMnPmTGObL1++oJsi4Bk0mePTeoOvOTbeIOAZG/NELxFAIAEF2EBNwElnyAgggAACCCCQ0ALh3EBNaFgGjwACCESRgP6HFf2PV3rqw5AhQ6KoZ3QFAQQQyC7A/iSrAgEEEEAAAQQQSCyBcO5PalBOr7HOepX5c889JyNGjJCkpCRH0L5Xe2sgUutITk7O8X39JUsNRK5cudIq89RTT5kTNzVA6Xtte5s2bWTevHkBQ6Nnz541V8XrqY766EmO77zzjqOr4rW8v1M1cwq7+gYBgz0t1Pe0TO337Nmzs10n7ub8uOnnaGHlUEhN1qxZIwMGDPA6uVODwC+++KI89NBDjteubxNr166VOXPm5Kp7eorosWPHrHfvvvtuKVWqlPXnYsWKiQaIb7vttlzVn9sr2jVEnDW0HEzjZ86ckQMHDlivpKSkiDpnfTQErQHlRH0IeCbqzDNuBBCIegE2UKN+iuggAggggAACCCAQUoFwbqCGtKNUhgACCCCQK4GtW7dK69at5cKFC+Z0h3fffVf0lA8eBBBAIFoF2J+M1pmhXwgggAACCCCAQHgEwr0/uWvXLmnSpInoaZH6NGjQQBYvXiye69IDjUqDmk8++aQJ3HkeuxNANaA3Y8YM6devn/VOxYoVzQmWlStXNp/t379fUlNTvQJ8dle1+wtDanB19OjRAcOmnk7s27dPHnnkEet6+EAngGqQr23btnLw4EHzuvZfw6p33nmn7SK4fPmy+eVSNfA8gU4AdWt+3PSzRQpQQK+y1xNes17LXqVKFRPurFGjRl6qztO7GmpOS0uz6li6dKl06NAhT3VmfTm3Ac+8dMA3yDx27FivMHhe6o6Xdwl4xstMMg4EEIg7ATZQ425KGRACCCCAAAIIIBBQINwbqPAjgAACCEROQK/t6t+/vzkdxPOULFnS/Aeam2++OXIdo2UEEEAggAD7kywPBBBAAAEEEEAgsQTCvT/pL6Q5f/586dq1a8CTEDUQqAEwPX3S8zgJhzoJb+q/p2dkZHjdsuHkqnbfkKZvcDSnlXPx4kWzP7BgwQKrSKBwqL+Qpp6SmJ6eLvnz5w+4QLdt2yYdO3a0gqR24VA358ctv9z+BH/++efGTkOvnqd69erm9NNInyJJwDO3sxrb7xHwjO35o/cIIBDHAmygxvHkMjQEEEAAAQQQQMCPQLg3UEFHAIH/x96dwOlY7n8c/1kilMJBtJDIFpLIdkiWrOFIlCXKviQjYxvLTIx1xjLIlmNLURIh4hBlJ4eSpDoplEQq0oL+r999/s995nnmeea5n5n72T/36/V//c8x130t7+vuvM75+c51IYBA4AX0L4r06rd//vOfaQZ/5JFHZNWqVaJXZ/EggAACoShAfTIUd4U5IYAAAggggAAC/hMIRH3S9aQ+DVMuXLhQ6tWr5zHk6e4kRW/BUHdXs7du3dq4fj31ddaq+d133xkh0/Xr15u4nto6Grg75bBly5ZGANDTL3JevXpVkpKSZOjQoeY4VoKhO3bskPbt25tBTb0SXq/3fuqpp4wbQtw9x44dk65du8revXvNH1sJhgZqfwLp5+s/MRqqHTFihLFXjke/08WLF0vdunV97c729gQ8bScNiw4JeIbFNjFJBBCIRgEKqNG466wZAQQQQAABBKJZJ/h43AAAIABJREFUIBAF1Gj2Ze0IIIBAoAX0L5P0L4T0L6Jcn0GDBsmkSZM8/kVMoOfKeAgggIA7AeqTfBcIIIAAAggggEB0CQSiPukueKnhubFjx0rbtm0lZ86cJroG7fQXI/W6Zr2q3PF4C1+6u5rdW0BPr3vXq9od18frWPq/22NiYjxeu+7uhNBGjRrJ+PHjpXLlyk6B1XPnzhmBQQ1m+jKGzsNd4FBDnnpNd+/evSVPnjymzfXr10VP7tQw5/79+80/19Mnly5dKqVKlUr3ow7E/jgmECg/X/8pdg3UWvkWfB0jM+0JeGZGL3zfJeAZvnvHzBFAIMIFKKBG+AazPAQQQAABBBBAwEUgEAVU0BFAAAEEAiPw+eefS8OGDUWv9Er96F9U6YkP7dq1C8xEGAUBBBDIhAD1yUzg8SoCCCCAAAIIIBCGAoGqT7o7XVK5SpcuLfXr15e77rpLzp8/L2vXrnUKdmobDSrqLRl68qWnR6/V7tChg5w8edJsoqE4PTnT07Xmerrm6NGjJTEx0XxHQ6F6omWtWrXcDqVB0ldffVV69erlFNrUxnrSY+3atUWDmEePHjVOB71w4YJTP3369DFCpKkDmp7WdPbsWenZs6esWbPGqYnO8eGHHzY8NDi6ZcsWp1M7tbG3cKvrmP7eH8d4gfSz+o+jhmljY2NlxowZVl+x1K5SpUqyYsUK4xvP7EPAM7OC4fk+Ac/w3DdmjQACUSBAATUKNpklIoAAAggggAACqQQCVUAFHQEEEEDAvwJ6Yudjjz0mP//8s9NAd9xxh6xbt060qM+DAAIIhIMA9clw2CXmiAACCCCAAAII2CcQyPrk7t27jdMnDx8+bHkBGo7Tq9nr1Knj8R09KVODkKtXrzbb6PXvenqlp6vTHQ31lzQ7duwoGhB1PN5OC9Vg6Jw5c4wTM1OfzOltUXpaaUpKihQuXNhbU/PnJ06ckH79+omeNmr1yZ8/v3FtvP6iaZYsWay+Jv7aH9cJBNLPyuI1jKt7oyFXOx8CnulrapBa/9lzPHpq78iRI+3cgrDvi4Bn2G8hC0AAgUgVoIAaqTvLuhBAAAEEEEAAAfcCgSygsgcIIIAAAv4R+PLLL+Wee+5J07me9qGnbBQoUMA/A9MrAggg4AcB6pN+QKVLBBBAAAEEEEAghAUCXZ/UQKWemrlkyRKvKp07d5b4+HgpXry4x7bXrl2T5ORk4wRGx6MnaGq4s2XLll7H0Aavvfaa9OjRw6dr1D1di+5uQA1cxsXFGWNYObnTtQ9PV727G6t58+aGmet18ZYgRIxbSezcH0/jBtLP29r11Fir34q3vlL/nIBn+loEPL1/TQQ8vRvRAgEEEAiKAAXUoLAzKAIIIIAAAgggEDSBQBdQg7ZQBkYAAQQiXOCFF16QpKQkc5V6VZueyuHpGrgI52B5CCAQxgLUJ8N485g6AggggAACCCCQAYFg1Cc13Hf8+HF5++23ZevWrbJ//37jKnMNZlarVs246lxP0SxXrpxkzZo13VW5u5p90KBBMm7cOMmZM6clkcuXL8vAgQNl/vz5ZnurV5xfuXLFuB5dTw/dt2+f7Nmzx+hD39er5Rs1aiQtWrSQQoUKWZqLp0Z6tfmpU6eMW0I2btxonILquI6+evXqoieWNmvWzBgzs7UIO/fH26ID5ZfePFyDht7mbPXnBDzTlyLg6f1LIuDp3YgWCCCAQFAEKKAGhZ1BEUAAAQQQQACBoAkEo4AatMUyMAIIIBDBAvqXH40bN5Zt27bJwoULpVOnThG8WpaGAAKRLEB9MpJ3l7UhgAACCCCAAAJpBahP8lUggAACoSlAwDM094VZIYAAAkIBlY8AAQQQQAABBBCILgEKqNG136wWAQQiW0BP/Pj444+N0zJ4EEAAgXAVoD4ZrjvHvBFAAAEEEEAAgYwJUJ/MmBtvIYAAAv4WIODpb2H6RwABBDIoQAE1g3C8hgACCCCAAAIIhKkABdQw3TimjQACCCCAAAIIRKgA9ckI3ViWhQACCCCAAAIIeBCgPsmngQACCISmAAHP0NwXZoUAAghwgiffAAIIIIAAAgggEGUCFFCjbMNZLgIIIIAAAgggEOICBDxDfIOYHgIIIIAAAgggYLMA9UmbQekOAQQQsEmAgKdNkHSDAAII2C1AAdVuUfpDAAEEEEAAAQRCW4ACamjvD7NDAAEEEEAAAQSiTYD6ZLTtOOtFAAEEEEAAgWgXoD4Z7V8A60cAgVAVIOAZqjvDvBBAIOoFKKBG/ScAAAIIIIAAAghEmQAF1CjbcJaLAAIIIIAAAgiEuAD1yRDfIKaHAAJy4YcLcvjgYdm5bad8ceJLOX70uPx08SdDpugdRaVk6ZJyX+X7pFrNqnLf/fdJrty5fFb7zxdfyaAeg4y+M/PofIqVKCbFSxSTshXLSY061eW2ordJ1qxZM9Mt7yKAAAK2ClCftJWTzhBAAAHbBAh42kZJRwgggIC9AhRQ7fWkNwQQQAABBBBAINQFKKCG+g4xPwQQiGaBDRs2yPz58+XNN9+ULFmyRDMFa0cAgSgSoD4ZRZvNUhEII4FrV6/J/t37Zcm8pbJ983bLM7/l1lukc8/O8kTnJyR/gXyW37Mr4OluwLoN60q/2L5S9r6y/HdMyztCQwQQ8KcA9Ul/6tI3AgggkHEBAp4Zt+NNBBBAwK8CFFD9ykvnCCCAAAIIIIBAyAlQQA25LWFCCCCAgCEwceJEGT58uFy/fl1GjRol8fHxyCCAAAJRIUB9Miq2mUUiEDYCf/31lxz7+JjMnDTLp2Cn6wLvvqe4PDfsOWnQtIGl0zP9GfDUuWnwNG5CnDRp2ZiQZ9h8jUwUgcgVoD4ZuXvLyhBAILwFCHiG9/4xewQQiGABCqgRvLksDQEEEEAAAQQQcCNAAZXPAgEEEAgtgT/++EOeeeYZeeWVV8yJ6emdGzdulEaNGoXWZJkNAggg4AcB6pN+QKVLBBDIkICe2rnuzXUycdQk8wp2147y3JRHypQvIzlz5TR+9OP5H+XYR8fcjqdtew7sKZ26d5QcOXKkOyd3Ac9KVSpJnpvzWF7L1T+vOl0f7/qiXt+emJIoVWs8aLlPGiKAAAL+EKA+6Q9V+kQAAQQyL0DAM/OG9IAAAgj4RYACql9Y6RQBBBBAAAEEEAhZAQqoIbs1TAwBBKJQ4Pz589KiRQvZvXt3mtXrCZ56kicPAgggEOkC1CcjfYdZHwLhIaDhzkVzFkny2KlpJlzloSryeMfHpWbdGlKgYIE0J2D+9tvv8vG/P5Kl85bKlg3/SvN+TNxA6dKri2TLns0jhruA57K1S6Vytco+AeoJpOfPnZdNb2+SVxe+Ktpv6qdGnRoyPiVRChYu6FO/NEYAAQTsFKA+aacmfSGAAAL2CRDwtM+SnhBAAAFbBSig2spJZwgggAACCCCAQMgLUEAN+S1iggggECUCn376qXFC5zfffOO04pw5c8rixYulXbt2USLBMhFAINoFqE9G+xfA+hEIvoCGIjes3iDxsQly+dJlc0J64uVzQ5+TRx9r5PUETn3p+vXrsnn9ZpkSnyRnTp0x+9GTPCfMHC+PNH7E42LtCnimHkDnMHboWNm+ZYfTuAnJCdLmqX8EH54ZIIBA1ApQn4zarWfhCCAQ4gIEPEN8g5geAghErwAF1Ojde1aOAAIIIIAAAtEpQAE1OvedVSOAQGgJbNiwwQhwXrp0yWliRYoUkXfeeUcqVaoUWhNmNggggIAfBahP+hGXrhFAwJLAoX2HJLbPEKdQZsUHKkrchDgpX7GcpT5SN9q/+4AM7z/cqb9qtarJhJkTpHCRQm7780fAUwf67JPPZFDPF+TLE1+a47Zq10rixo+QXLlz+bw2XkAAAQTsEKA+aYcifSCAAAL2CxDwtN+UHhFAAAFbBCig2sJIJwgggAACCCCAQNgIUEANm61iogggEKECU6ZMkSFDhhgnPKV+qlevLmvXrpWCBbkuM0K3nmUhgIAHAeqTfBoIIBBMgZ9/+lnGvBBvXGnueEqUKiEvTn1R7n8wY790oyeCrnpllYx+YYzT0oa+OFQ6duuQ5op3beSvgOe1a9clZWKKzJ8x35zL/VXvl8kvTRI9oZQHAQQQCIYA9clgqDMmAggg4F2AgKd3I1oggAACQRGggBoUdgZFAAEEEEAAAQSCJkABNWj0DIwAAghI//79ZebMmWkk+vTpI7NmzUIIAQQQiEoB6pNRue0sGoGQEdiyfosMePZ5p/noSZvN2zRzG8S0OvELP1yQUYNGy7ZN28xXatSpIeNTEqVg4bS/0OOvgKcOvm7VOhnSd6g5j9LlS0vSvCS5+57iVpdDOwQQQMBWAeqTtnLSGQIIIGCbAAFP2yjpCAEEELBXgAKqvZ70hgACCCCAAAIIhLoABdRQ3yHmhwACkSywbt06eeyxx0RPddIne/bssnDhQunUqVMkL5u1IYAAAukKUJ/kA0EAgWAJXPn1iowdNk7eWvGWOYUGTesbp3fmvSVvpqe1avmbMipmlNlPnpvyyIx/Tpfqf6+epm8CnpnmpgMEEAgjAeqTYbRZTBUBBKJKgIBnVG03i0UAgXASoIAaTrvFXBFAAAEEEEAAgcwLUEDNvCE9IIAAApkRmDRpknFFu17Frley69XsPAgggEA0C1CfjObdZ+0IBFfg6JFPpG+nvnLu7DlzIqMnjZInOj9hy8ROfX1aEoePk3vLlZZqNatKuUrl5JZbbwnoFe26kJVLVkp8bIK5Jk7wtGV76QQBBDIhQH0yE3i8igACCPhRgICnH3HpGgEEEMiMAAXUzOjxLgIIIIAAAgggEH4CFFDDb8+YMQIIRJ7A2LFj5ZlnnpGiRYtG3uJYEQIIIOCjAPVJH8FojgACtgm4Bh+LlSgm0xZMlXvL3WvbGFY78tcJnpd+uSSJIxJlzcq15lTqNqgjE2ZNsOWUUqvrox0CCCCQWoD6JN8DAgggEJoCBDxDc1+YFQIIICAUUPkIEEAAAQQQQACB6BKggBpd+81qEUAAAQQQQACBUBegPhnqO8T8EIhMgd9//10mj54sry56zVxgMIOP/gh4/vXXX7Jh9Qbj9M7Lly6b6+w/pL/0fL6H25NEI3O3WRUCCISaAPXJUNsR5oMAAgj8V4CAJ18CAgggEKICFFBDdGOYFgIIIIAAAggg4CcBCqh+gqVbBBBAAAEEEEAAgQwJUJ/MEBsvIYBAJgUu/nhRYvsMkZ3bdpo9de7ZWWLiBsoNN9yQyd59f93ugOf169dl8/rNMiU+Sc6cOmNOqESpEjJ1QbKULF3S90nyBgIIIGCTAPVJmyDpBgEEELBZgICnzaB0hwACCNglQAHVLkn6QQABBBBAAAEEwkOAAmp47BOzRAABBBBAAAEEokWA+mS07DTrRCC0BNwFKofEx4qGPIPx2BHw/PXyr3Lh/I/y4d4PZePajbJ983anpeS5KY+MnjRKmrZuyumdwdhkxkQAAVOA+iQfAwIIIBCaAgQ8Q3NfmBUCCCDAFe18AwgggAACCCCAQJQJUECNsg1nuQgggAACCCCAQIgLEPAM8Q1ieghEqIC7QOXEWROkeZvmQVmxu/nYORENd/aK6SVP9+gs2bJns7Nr+kIAAQR8FqA+6TMZLyCAAAIBESDgGRBmBkEAAQR8F6CA6rsZbyCAAAIIIIAAAuEsQAE1nHePuSOAQKgKjB07Vrp27Sq33357qE6ReSGAAAIhK0B9MmS3hokhENECh/Ydko6PdXJa45S5U6RJy8ZBWbc/A573li0lfV/oK480eUSyZs0alPUxKAIIIJBagPok3wMCCCAQmgIEPENzX5gVAgggwAmefAMIIIAAAggggECUCVBAjbINZ7kIIOBXgd9++03at28va9askYoVK8qePXskV65cfh2TzhFAAIFIEyDgGWk7ynoQCA8BdwHPZWuXSuVqlYOyALsDnnpiZ/W/V5fGLRtLvUYPS67c/HfUoGwsgyKAgFsB6pN8GAgggEBoChDwDM19YVYIIIAAAU++AQQQQAABBBBAIMoEKKBG2YazXAQQ8JvAmTNnpHnz5nLo0CFzDP33a9eulSxZsvhtXDpGAAEEIk2AgGek7SjrQSA8BI4e+UT6duor586eMyccale0V6pSSfLcnMct6OVfLsvhg4fT/KxO/TrSK6anlC5fRm68MWd4bAazRACBqBOgPhl1W86CEUAgTAQIeIbJRjFNBBCIPgEKqNG356wYAQQQQAABBKJbgAJqdO8/q0cAAXsEDh48KC1atJBvv/3WqcNixYoZp3jedttt9gxELwgggEAUCFCfjIJNZokIhKCAuxMzQy3g6e1E0Uu/XJLN6zfLyykvi67H8ZQuX1pixwyWh2o/xC8eheC3x5QQQECE+iRfAQIIIBCaAgQ8Q3NfmBUCCCDACZ58AwgEUOC3336XiaMmysolKzM1ql6vU6Z8GSlcpJCUr1ReqlSvImXuKyM33HBDpvrlZQQCIXDxx4sS22eI7Ny20xhOC85J85Lk7nuKB2J4xkAAAaGAykeAAAIIZFZAr2PXa9n1evbUT82aNWXdunWSL1++zA7B+wgggEBUCRDwjKrtZrEIhIzA9999b9So9u/ab87p+eEDpPtz3YMyR3eBU28BT8dET355UsYOHye73ttlzl1ryEMShkirJ1pKtuzZgrImBkUAAQQ8CRDw5NtAAAEEQlOAgGdo7guzQgABBAh48g0gEEABuwKe7qas4bjeg3pLw+YNJUeOHAFcFUMh4JsAAU/fvGiNgD8EKKD6Q5U+EUAgWgQSEhJkzJgx8tdffzktuUOHDrJo0SLJnj17tFCwTgQQQMA2AQKetlHSEQII+CBw+dJlGTtsrKx9/W3zrc49O0tM3MCg/CJ9ZgKeuoAvT3wpIwbEyZEPj5jr0ZDn6EmjpGnrppzk6cO3QVMEEPC/APVJ/xszAgIIIJARAQKeGVHjHQQQQCAAAhRQA4DMEAj8v4A/A54O5E7dO8qAYQMkV+5cuCMQkgIEPENyW5hUlAlQQI2yDWe5CCBgi4Ce1tm5c2d5/fXXnfrLmjWrTJo0SQYNGmTLOHSCAAIIRKMA9clo3HXWjEDwBa5duy4pE1Nk/oz55mTqNqgjE2ZNkLy35A34BDMb8NQJ6wmez3cbKBpedTxF7ygqiSmJUrXGgwFfEwMigAACngSoT/JtIIAAAqEpQMAzNPeFWSGAAAKc4Mk3gEAABdwFPPXkzSJ3FvVpFt9+c0a04Ofp0d8y79KrC1fv+KRK40AJEPAMlDTjIOBZgAIqXwcCCCDgm8D3338vjRs3lkOHDjm9eNNNN8nq1aulQYMGvnVIawQQQAABJwECnnwQCCAQLIFtm7ZJv6f7m8MXK1FMpi2YKveWu9e2Ka1a/qYc2L1faterLfdXvV9uK3Kb27qtHQHPa1evyfyUBUZwNfXzSONHZMzk0VKgYAHb1kVHCCCAQGYEqE9mRo93EUAAAf8JEPD0ny09I4AAApkSoICaKT5eRsAnAXcBz/6x/aRXTC+f+tHGV369Igf2HJCl85fJzm07nd7Xq3dm/HO6VP97dZ/75QUE/C1AwNPfwvSPgHcBCqjejWiBAAIIpBb46quv5IEHHpAff/zR/OM777xT3n33XSlTpgxYCCCAAAKZFKA+mUlAXkcAgQwLuAtV6pXmT3R+IsN9pn5Ra7hjh42Tt1a8Zf6xp1NC7Qh46iA/fP+DjIoZJdu37HBaQ/8h/aV7/24cCmDLztIJAghkVoD6ZGYFeR8BBBDwjwABT/+40isCCCCQaQEKqJkmpAMELAvYGfB0DKp9Lpz5ssyaMttpHq3atZK48SO4qt3y7tAwUAIEPAMlzTgIeBaggMrXgQACCPgusHv3bqlbt678+eefUrNmTVm7dq0UKMAJSL5L8gYCCCCQVoD6JF8FAggES+CPP/6QpIQkWbbgFXMK9R6tJwlJ8ZL/b/kzPa2PDn0k/bs8J+fOnjP70l/27zOoj2TLltWpf7sCntqpp6vaJ82eKJWrVc70uugAAQQQyKwA9cnMCvI+Aggg4B8BAp7+caVXBBBAINMCFFAzTUgHCFgW8EfAUwe/9MslSRyRKGtWrjXnUqJUCZm6IFlKli5peX40RCAQAgQ8A6HMGAikL0ABlS8EAQQQyJjA8uXLZcOGDbJo0SLJnj17xjrhLQQQQACBNALUJ/koEEAgmAJ73t8jz3UdIJcvXTanET9ljLTp0EayZMmS4alpeHT6+Bmy6KVFZh8FCxeUlEUzpELlCmn6tTPg6W5sHfDRFo/KmCmjJe8teTO8Ll5EAAEE7BCgPmmHIn0ggAAC9gsQ8LTflB4RQAABWwQooNrCSCcIWBLwV8BTB9+1fbd0b9fdaR4zF6eI/sY5DwKhJEDAM5R2g7lEqwAF1GjdedaNAAIIIIAAAgiEpgD1ydDcF2aFQLQIePrl+aS5U+TecvdmiOGvv/6SDas3SHxsglNwVK9+H5IwRG68MWeafu0MeGrnJ788KUP7DZMjHx5xGmvCzAnSvE2zTIVXM4TCSwgggEAqAeqTfA4IIIBAaAoQ8AzNfWFWCCCAgFBA5SNAIHAC/gx4uisATpylxbrmgVsgIyFgQYCApwUkmiDgZwEKqH4GpnsEEEAAAQQQQAABnwSoT/rERWMEEPCDwKF9hyS2zxA5c+qM2XvFBypKQnK8lCpTyucR9+8+IMP7D3fqr+gdRWXay1OlfKXybvuzO+CpIdNVr6yS0S+McRpP1zVh5ngpVqKYz+viBQQQQMAuAeqTdknSDwIIIGCvAAFPez3pDQEEELBNgAKqbZR0hIBXgVAPeOr8PvrwiGzZsEU+OvSxHD542FjTLbfeIvdVvk8eqFpZ6jetL/fce49kzZrV63pdG1y/fl3OfHNGtm7aJvt27pPjR4+bRc677ykuJe69Rx6s8aDUrldLit9TPENj6JhavDz77Vl5793t8sG2D5zGKVuhrJQuV1rqNPi71Hq4ltx0802W17Fu1ToZ0neo2X7Z2qVSuVplufLrFVmzcq2sWbnG+I14LdZWfKCC1G/aQKrWfFCmjZsub614y3xv9KRRor+t78tz7dp1SZmYIvNnzDdfGxIfK517dk63GzX/6ouvZNu778neD/bKx4c+lp8u/mS8U6lKJSlXoaw80vgReaB6FbcnB1id47Wr1+TYx8dk26ZtsnvHHvPbUe+6DepIs380k7tL3m2cDEDA06oq7RDwnwAFVP/Z0jMCCCCAAAIIIICA7wLUJ3034w0EELBXQGtbi+YskuSxU5061ppl70G9pWHzhpIjRw6vg+rV6OvfXC+Tx0wxa3COlwaNGiRP93xasmVzX1e1O+Cp4/78088y5oV42fT2Jqe59xjQXfoN7ifZsmfzuiYaIIAAAv4QoD7pD1X6RAABBDIvQMAz84b0gAACCPhFgAKqX1jpFAG3Av4MeH72yWfyfLeBxtU7jsfqCZ5aeNy8brO8lPSSaCHR21O3YV3pF9tXyt5X1vJVPp9+/Km8lPySbNnwL2/dGz/PyBj63ulvTsusybOMwKW3R4OrvQb2lLad2kqu3Lm8NRd3Ac/8f8svY4ePk13v7XL7vgYwNdgYPzje/PljbVtI3Pg4yXNTHq9jOhp8/933xikC+3ftN/6oRKkSMnVBspQsXdJtHxpy1cDlzEmzZPvm7V7H8bVY7ejQ6ji61g7PPiXd+neTP//801jLzm07jW5Kly8tSfOSROfAgwACgRGggBoYZ0ZBAAEEEEAAAQQQsCZAfdKaE60QQMC/AvpL3EkJSfLqotfSDFTloSryeMfHpWbdGlKgYAGnmqjWx/QXqrXWtWLxSjm492Ca95/s0l404JleDdIfAU+diP7St/7S+rmz58x5FSxcULR2/FDth/yLSu8IIICABwHqk3waCCCAQGgKEPAMzX1hVggggABXtPMNIBBAAX8FPN1dt6OBuvkr5hmnNKb3/PD9D5L0YpKsff1tnyS0/+eHD5B2ndul+5veOjc9rTPu+ZFOVxJZGUzHGJIwRFo90dLrb5PrSZWb12+WKfFJPo9T8+GaEpc4wuu1RK4Bz+T5SbJu1XrZunGr2+Xo/Gf8c7rcUexOGdxrsHG6pz56/dG0BVPl3nL3WmEw2ujJmP2e7m+2b9WulcSNH+G2KKyB3deXvi7Tx8+Qy5cuWx5DG2r4dPCYWMlfIJ/X9/Rkg3VvrpOJoyalOZHA08vtu7STZ/o+I/GxCQQ8vQrTAAH/CVBA9Z8tPSOAQHgJXLp0SY4dOyZVq1YNr4kzWwQQQCDCBAh4RtiGshwEwlhAa2laU3vl5Vc8rkJv79H6XpasWeSv638Zv3Cf+mp31xc7PNtBBgx7zusve/sr4Km1Ql3TopcWOU3t0RaPypgpoyXvLXnDeMeYOgIIhKsA9clw3TnmjQACkS5AwDPSd5j1IYBA2ApQQA3brWPiYSjgr4Dnlye+lBED4swAodLUfqS2TJg5XvLl9xzUO3/uvIwZHJ8moKjBxAqVK0ilKhWNwqMWNj/c+6Hs330gjXpM3EDp0quLxwCmu7lpJxo8rfLQA3Jr/luNPr899a3seX9PmhNErfw2uYZIN6zeYIQGXQONeipkpQfvlxKl7jbG+eKzL41TMF2LrhUfqCjjpo81Tsb09LgGPPX68WMfHTOaa2FXr33X/69979jyvpSrWFZenPqi3JjrRuO3/5ct+F9h2Mr16o556ImXej3UkrlLzKl5Op3V03VS+qLO9/4qlaTIHUVEr3zXU1XV3HFlu6NzvbJ9zOTRxmkEnh5v5vUerWfs7cULF2X3+3tMJ+1PQ54njn1unmbACZ5h+B9mTDnsBSighv0WsgAEELBB4JtvvpFGjRrJmTNn5MCBA1KqVCkbeqULBBBAAIGMCFCfzIga7yCAgL8E0rtm3Zcx9fagwWNekGb/aGbpend/BTx1zhpCHdpvmFP9WP822S7KAAAgAElEQVQ8fsoYadOhjeVbmnxZP20RQACB9ASoT/J9IIAAAqEpQMAzNPeFWSGAAAKc4Mk3gEAABfwR8PzP5/+RxLjxaa4IT0hOkDZP/cPj6txdOaRhzvZd2kun7h1Fg5WpHw30nf76tEyfMMMIUzoefWfMlDHStFWTNGNpMDFlQoq8PGuh+bO6DeoYp3LedfddaQqHGk784L2dMnn0JKegZ3qnVWrHGjwd3n+4U2jzvvvvkwHDBshDtaqlCZ/qPuiV9DMmzHB6p0HT+jJ68hiPp1e6Bjwdi9JTLweNHCR/K/Q3c506xvlzP8jtd95u/JnrCZyNmjcS3aOb897k9QvUwOjg3rHy7/3/NtpqGHXynMlyx13/7dvxeApd6nX3fV/oYwQ8s2bN6vTOpV8uyetL35CXkl9yCsc+9cxTxrVRN96Y0+38PvvkMxnU8wXRAK/j0TDt4PhYqf1wLSdzPV1Vg7DTxk93e5U9AU+vnwANELBdgAKq7aR0iAACYSawf/9+adKkiZw/f96YefHixeXDDz+UfPm8n2IeZktluggggEBYCBDwDIttYpIIRJ2AXmm++rW3jJty0juh0xVGg516nfuTXdtLkduLWHbzZ8DT3Q1QOjGtM+ohAXoiKQ8CCCAQSAHqk4HUZiwEEEDAugABT+tWtEQAAQQCKkABNaDcDBblAnYEPDU0+fPFn+X40eOyddM2I2zpegLjk13aG+G8XLlzeRR3DStqUHPkhJHS7B9N04QAU3eia1g482WZNWW2+cfValWTCTMnSOEihZzGsxpMdJ3k3g/2ypC+Q0WLqPpo2HTW0llSvmK5NOu58MMFGTVotBGgdDx6AmXc+Lg083F9+eiRT2Ts0LFOv7me3m+tuwt4amBVg5qpw53u0HUtw/oPl907dntdk+v7W9ZvkQHPPm/+ccduHYz9zZEjh1NTd0VgPS0zJi4m3SugtMD7wbYPJCH2RbNYrd+DXiOv19e7Pu6uddJicEJyvJQq4/nkK08nxhLwjPL/YGT5QRGggBoUdgZFAIEQEVi2bJl06tQpzWyGDRsmiYmJITJLpoEAAghElwD1yejab1aLQLgJaD1Wb8LZt2u/HD5wWH74/gc5fPCwuQy90adk6ZJyX+X7pFrNqqK/eJ5eXdbT+v0Z8NQxf/7pZxnzQrxsenuT0xS69O5iXCHvWmsMt31ivgggEF4C1CfDa7+YLQIIRI8AAc/o2WtWigACYSZAATXMNozphrWAu4Cn3Qt6tMWjMiJxeLrXa2sxb+TAkbJlw7/M4b1dtZ56nnrqY+KIRFmzcq35x+5ODNVCZ/d2PcyTIZ/o/IRxeqenUyEdnWmA0PVK89GTRom+7/q4hh+tXLWeuo9d7+2S57sNNOdYo04NGZ+SmOYEU33HXcDT20mpjrH0SvTZSbNlTvIcc3gr17S7s5i/Yr7UrFvDiUJDmnqF+6Qxk80/t3LVuqOxu9/i93Ry6ufHP5eB3WLM0zvTC4O67pee+PlCr8FGQNnxEPC0+z8F6A8B7wIUUL0b0QIBBCJPQP/7joY4J06cmGZx/fr1k2nTpkm2bNkib+GsCAEEEAgDAeqTYbBJTBEBBBBAAAEEELBRgPqkjZh0hQACCNgoQMDTRky6QgABBOwUoIBqpyZ9IZC+gD8Dnnr1z5PPPCnP9Oma7mmNOsM97++R57oOMEONnk7gTG81rn24u3L80L5D0vGx/52OpFeZ68maGgj09mh4dMXiFXL7nUWlVNl7pWqNB6VytcpOr+k182OHjZO3Vrxl/nl6J3C6G9NdHzMXp0i9R+ulae4a8NSri/SUy3vL3ettOcbP1aPnU71MdyvXtJ/6+rQM7jXYPGXUUwDV9YRQX0KXjslbPWV05ZKVEh+bYK7ZUxDUHYq7ICoBT0ufD40QsFWAAqqtnHSGAAJhIPDrr79K27ZtZcOGDU6z1UDn/PnzpWvXrmGwCqaIAAIIRK4A9cnI3VtWhgACCCCAAAIIuBOgPsl3gQACCISmAAHP0NwXZoUAAggIBVQ+AgQCJ+CPgKeeWNmgWQNp2qqJFLm9iNfFaMBu7rR5kjIxxWzbf0h/6fl8D8mSJYvX9x0Nvv/ue4ntM0T279pv/JG7sON/Pv+PxHSPkc+OnTDaaOhQT/Bs9URLyZY986cjuV5blNGgoGtgsftz3UVNsmXL6uThGvDUsOWklyZJ/gL5LLm5npyqV8+nLJohFSpX8Pi+65i9YnpJn0F90szNNTxa+5HaMmHmeMmX39rcdAJ6yqh+F/NnzDfn43pyqrtv2NPpqp4W9dknnxmnpp788qTRJKP7ZgmdRggg4FaAAiofBgIIRJPAN998I02bNpWPP/7Yadl58+aVtWvXSt26daOJg7UigAACISlAfTIkt4VJIYAAAggggAACfhOgPuk3WjpGAAEEMiVAwDNTfLyMAAII+E+AAqr/bOkZAVcBd+G4u+8pLkXuLOoW6+qfV42rrH+6+JPTz+8odof0G9xP6jT4u+S9Ja9PwczLly7L2GFjZe3rb5t9Tpk7RZq0bOzThv125TcZHzde3nhllfme68mX7k7H1MZ1G9aVZq2bykO1HzKukvclWJp6kru275bu7bqbf1S3QR2ZMGuCYeLLc2DPAXm6VRfzFU8na7qGLa1eOZ96LnqN+sTRk8w/ih0zWDr37OzWwPV70YDs3OVz0pxkqp25hlSf7NJeBscPlpw5c/pCIXpy6vDnhpvv6Nxi4gbKDTfcYPyZa7BXQ6qzls6S8hXLWR5Hg65D+w6V7Vt2GO8Q8LRMR0MEbBOggGobJR0hgECIC+zfv1+aNGki58+fd5ppyZIl5Z133hH9/zwIIIAAAsEXoD4Z/D1gBggggAACCCCAQCAFqE8GUpuxEEAAAesCBDytW9ESAQQQCKgABdSAcjNYlAu4C3j2j+0neiqjp+fa1Wvy74P/lpdnLpTtm7ebzTTs12dQb2nf9Um58UbrIT7XgJ52+NQzT8ltRQv7tDt//nlVPtj2gXHtuONxd5Ljrvd2Gac1arDU3VO2QlnRYGbterWlzH1lJFfuXJbn4Rpq1CvctZ8bbshuuQ9t+N2Zs7J84XLznao1q8qk2ROl0G2FnPpxDXh6OukzvcFdT69s0LS+vDj1RbehVNcTSj21dXfyZp36deTBGlV8ctDGJz49IW+/sc5877G2LSRufJxx+qo+rqeyarBTA8J33X2X5bF+//13mTx6sry66DXjHQKeluloiIBtAhRQbaOkIwQQCHGB2rVry86dO51m+cgjj8iqVavk1ltvDfHZMz0EEEAgegSoT0bPXrNSBBBAAAEEEEBABahP8h0ggAACoSlAwDM094VZIYAAAlzRzjeAQAAFMhLwdExPT8OcN32ezJv+v+uz9WePd3zcOGHxlltvsbQS19CgpZcsNnIXVtWA6uJ5S2RO8hyPIU9H9xoirP736vJoi0ai15/n/1v+dEfWPlMmzbQ4O+vNPAUOXQOe3sK57kZ0PdU0vWvaVy1/U0bFjDK7GRIfa5z26fq4+66srzb9lrXq1TLCrrfm+28AQgO9HR/rZL7k+nOr46beOwKeVtVoh4B9AhRQ7bOkJwQQCG2BH374QSpXriynTp0yJtq1a1eZP3++ZMuWLbQnzuwQQACBKBMg4BllG85yEUAAAQQQQCDqBYJRn/zrr7/ks88+kzVr1sjWrVtFb/24cOGC3HzzzVKtWjWpW7eutG7dWsqVKydZs2YN6T3SgzR2794tq1evln379smePXuM+RYrVkweeughadSokbRo0UIKFXI+yCQjizp9+rSsXbtWNm7cKIcPH5aTJ08a3VSvXl3q1asnzZo1M8bMnt23w1dc5xLI/QmkX0bMf/zxR9myZYts2LBBPv30U3N/9Vu9//77jVqXfqvqniuX9YNzfJ3LsWPH5MknnzT2XZ9ly5ZJhw4dfO0m3fa67wsWLJAePXoY7T744AOpVatWpsYI9f3N1OIC8DIBzwAgMwQCCCCQEQEKqBlR4x0EMiaQmYCnjqjhwKSEJPPkQ8cs9DruQaMGWTr9MtABT53j9evXZe8He2Va4nT5+N8fW8bTEyuf7vm03F/1frf/YzocA566eNegqLtr2l2DoMVKFJNpC6bKveXuTeNHwNPyJ0VDBBD4f4FgFFDBRwABBIIloMVo/UuHxMRE6du3b7CmwbgIIIAAAukIUJ/k80AAAQQQQAABBKJLIND1yW+++Ubi4uJkyZIlXqE7d+4s8fHxUrx4ca9tA91Aw3Dbtm2ToUOHGgHV9J78+fMba9bgXJ48/72lzZdHw6+TJk2S2bNnyy+//JLuq82bNzfMNHiYJUsWX4Yx2gZqfwLp5zOCiBE4TkpKkjlz5hj/2ttTunRpGTVqlLRp00Zy5rR+26O3fvXnP//8s/Tv39/pnxl/BDxdQ6SZCXiG+v5acQ+FNgQ8Q2EXmAMCCCDgRoACKp8FAoETyGzAU2d69tvvZWi/obJv5z6niespnl16dZFs2dM/jSgYAU/HRPU0zyMfHhE9mXLrxq3y08WfvOLrqZ7P9H1GuvTukuYq+nANeJ76+rQM7jXYsNDH3dXrnx//XAZ2i5EvT3xptGnVrpXEjR/hNsRLwNPrZ0QDBBBwEQh0AZUNQAABBIItcPHiRa5kD/YmMD4CCCCQjgD1ST4PBBBAAAEEEEAgugQCWZ/Uky579+5tnkJoRVqDc/PmzZM6depYaR6QNlevXjWCf8OHD/cauEw9obZt20pKSooULlzY8jxPnDgh/fr1k3fffdfyOxoonTVrlrRr186nkGeg9ieQfpbRUjU8evSo9OzZU3bu3Onz6506dTKCoQULFvT5XXcvuJ6q6Whjd8Dz7Nmzxpr1VF3Hk9GAZ6jvry0bE6BOCHgGCJphEEAAAV8FKKD6KkZ7BDIuYEfAU0fX0zCH9B0q586eMydT9I6ikpiSKFVrPJjuBF0DnsG6HvvPP/+Uz46dkD3v75H3t+yQ/bsPpDtvPaFUT/PMlu1/12K4BjwzcmW6L7tpxxXtOt4ff/xhnMS6bMErxvAaYp27fI5UrlbZnM7KJSslPjbB/PcJyQnS5ql/uJ2uu+9q4qwJ0rxNc1+WZ6ktV7RbYqIRAiEvEMgCashjMEEEEEAAAQQQQACBoAtQnwz6FjABBBBAAAEEEEAgoAKBqk/q6YBdu3aVvXv3Oq1PT5ps0KCBFChQQM6fP29cQX78+HGnNpUqVTJOL6xYsWJAbdwNpoG7V199VXr16uUU7tQru/U665o1a0qOHDlEQ4Lr169Pc/rjs88+K8nJyZI3b16va3EXutOXNPRav359ueuuu4w56BXirq4a8nzttdekYcOGXsfRBoHan0D6WVq4SyNPDq77q9+quh86dCjNMH369DFOXM3Iaa2unR04cEAef/xxOXnypNOP7Ax4Xr58WWJjY40TYlM/GQl4hvr+ZuSbCOY7BDyDqc/YCCCAQDoCFFD5PBAInIBdAU89CXN+ygJJmZjiNPm6DeqIBgH/VuhvHhf19X++lhd6viBHj3xitNFw4fwV86RSlUqBg3Az0i8/X5JPPz4mm9dvkW2btsmZU2ecWlV8oKJMnjNZ7rjrdvPP58+Yb1z77nj0qvrB8YNtv4bA0b9dAU/tb9f23dK9XXdz7v2H9Jeez/cwfqvx8qXLMnbYWFn7+tvGz92tPTXO77//LpNHT5ZXF71m/vHzwwdI9+f+179dm2tHQPjatevGt6v7p0+wQsZ2mdAPAuEoEKgCajjaMGcEEEAAAQQQQACBwAtQnwy8OSMigAACCCCAAALBFAhEfdLdFdMaUtSTDh999FHJnj27SaB/z7Jq1SpJSEhwCnrq6Zdz586VfPnyBZNLjhw5Iu3btzcCkY6ndevWMnHiRClZsqTTiZnnzp0z1uh6tfq0adPkueeeS/d0TT0FcfTo0ZKYmGiOo6HNyZMny5NPPim5cuUy//z69euydetW40TR1NfFa+BUg4DerrgP5P4Eyi8jH4k7Bw12Dhw40NgvDSGnfjTMqAFP3ad169Y5/UwDnjExMZItW/q3PaY3zx9//NE4VfP1119P08yugKeGO/UbS/2dOQbLSMAzlPc3I99EsN8h4BnsHWB8BBBAwIMABVQ+DQQCJ2BXwFNn7OmqdncnXaZe4c8//SxD+w6V7Vt2mH/sr9MeMyp75dcrsnD2P2X2FOff2poyd4o0adnY7PadNRuNsKrjqf1IbZkwc7zky++f/6FtZ8BTT18d1n+47N6x25h+6rlr+LZvp77mCa0du3UQ3Vf97UtPj2vY9YnOT8iQhCFprrXP6J443rtw/keJ7R1rztvd6aPexnANsBLw9CbGzxGwXyAQBVT7Z02PCCCAAAIIIIAAApEqQH0yUneWdSGAAAIIIIAAAu4FAlGffPPNN6VNmzbmBIoVKyaLFy+WunXretyW7du3y9NPP+10cqFdobaMfgsaPtWTDmfMmGF20bJlSyN46unadQ1qashz6NCh5jt6IumKFSuMkzg9Pfv27ZNWrVrJt99+azTRoKFeC6/hTj2gxN3j7vRJDe7pnNMLGgZqfwLpl5E91uvJ9Yp1PRXVqrm20/ZDhgyRl156yRy2bNmyRjCzfPnyGZmKXLt2zTjpVffO3WPHPwsXLlwwvsv58/97CIzr42vAM9T3N0MbEeSXCHgGeQMYHgEEEPAkQAGVbwOBwAnYGfDUWW/duFWG9htmnPjoePSq9mkvT5Xyldz/l3e9Gj157FRZMneJ+Y6VAKGrkgZFx7wQLz9e+FHuKVVC7rr7Lnm40cPG/9dHryH/6NBH8tGHH8nRw0fl3Pc/yPCxw+TecvdaAtcTPfUUSw1VOh7XK9hdg5AFCxeUlEUzpELlCpbGcDTasn6LzJk2V9SuXIWyUrJ0SanTsE6aQKWdAU89xXJ20mzRa+b1SR2U1L2ZOHqSuYaZi1Ok3qP10l2Tnnra7+n+Zhtvp36660x/60/H3vT2u3L7nUWlVNl7pVKVivJgjaqSLVtW4xV3p4UOiY+Vzj07Wza34xRQy4PREAEE3AoEooAKPQIIIOBPgYsXL8qtt97qzyHoGwEEEEAggALUJwOIzVAIIIAAAggggEAICPi7PqmnEOq15KtXrzZXO2/ePOnWrVu6J1i6u+pZT8p8+eWXg3aKp2voUkN8eg26t6vj3V2BraFPPRnSXVjTXVBOT+eMj493Ou3U3efjGox96KGHjCvl7777brdfWyD3J1B+GfnHSveoX79+smjRIvN1q+b6wunTp41w6LZt28z309tjb3PcuXOndOjQIc3V7I73Mhvw/PTTT2XAgAHy7rvvepyKrwHPUN5fb96h+nMCnqG6M8wLAQSiXoACatR/AgAEUMDugKf2l5SQJMsXLndaxeMdH5ehCUMkV+7/XZWQuoEGGgc8+7z5RyVKlZCkuVMshy/1xV3v7ZLnuw00w6Uarpy1dJaUr1jO6NfdWn09KVTDjymTZprzdA14ash05MCRsmXDv8w2PQZ0l36D+0m27NauH7j0yyVJHJEoa1auNfvQsGJM3EC54YYbnFztDHhqxxqA7d/lOfOkTg1KtunQxul69qo1q8qk2ROl0G2F0v1ST319Wgb3GixHPjxitoufMsboz9NvVbp26O5UWHfhTVcHDZ8mJMVL/r/lt/RP06rlb8qomFFmW07wtMRGIwRsFfB3AdXWydIZAggg4CKg13/pX64sXLjQ6SQOoBBAAAEEwleA+mT47h0zRwABBBBAAAEEMiLg7/qkBtWaNGlinorYoEEDWbJkiRQpUsTrdF3Dh3qKpQZF69ev7/Vduxto4HTcuHEycuRIs2v913o9t5VruF3Db+k5HD9+XNq1ayeHDx82xvLlNEh34dAFCxYYIVt3T6D2J5B+Gdl7vVr88ccflxMnTvhsri/o+qZOnSqDBg0yh9fA56xZs4zTV315zp49a1zNrieK6qOnxObLl88pfJrRgKd+H/o9jBo1SvQET8ejc8yVK5d8//335p/5EvAM9f31xT+U2hLwDKXdYC4IIIBAKgEKqHwOCAROwO6Ap878s08+k0E9X5AvT3xpLkRPgxwzZYw0bdXE7eJOf3NahvQdKof2HTJ//mSX9sY14J5Coak70mu64wePcQpW6tXpOuZNN99kNl25ZKXExyaY/77lE4/J8HHDndp40ndnlTgjUbQPx6P/xX3ZgldkwsgJ5p/pKZyJKYlStcaDljZ2w1vvyJgXxphBVbWbPGey1G1QJ837dgc8XQOqj7VtIU90ekJGPB8nJ788aYzfK6aX9BnUxzxB09Oi9MTU6eNnyKKX/vdbfnqK57jpY0UDvN4ePVF08dzFRmDY8ailnoha5r4yTq9nJkzqLkRKwNPb7vBzBOwX8HcB1f4Z0yMCCCDwX4EJEybIiBEj5Pr165IzZ07Rou+DD1r7730YIoAAAgiErgD1ydDdG2aGAAIIIIAAAgj4Q8Cf9cnMhr50vXr9ea9evcylDxs2TF588UVLoUo7vX744QfjhMaNGzca3foaNtVrvPv27StLly41p6WnJzZs2DDNNF955RXp2LGj+eddunSRmTNnSp48eSwtafPmzdKoUSOzraegYSD3J5B+lpBcGq1du9YIUjqejIQzNSxbu3Ztsw8N8S5fvlwKFixoeUpXr14VPflTr07Xp1ixYrJ48WLZsWOHEcp0PL4GPLV+p7+onZCQIO+//77TfEqXLm2MqYHS1Ne1+xLwDPX9tbwBIdaQgGeIbQjTQQABBBwCFFD5FhAInIA/Ap7uQo66omq1qsmEmROkcJG0Jz96eqfvC33kmX7Pyo035vSIokHCxXMWy7TE6WYbDUVOmDleHmn8iNN7nx//XAZ2i3EKn+rJmF16dfF6wubeD/YaIdRzZ8/9939MlCgm0xZMTXPKqLuwqgYb4ybEmaeJelrMiU9PyKiY0U6nXj7a4lEZM2W05L0lb5rX7A546gCpr2O/t2wpqVG3puGrT+pr2618pUcPH5Xnnx0oZ06dMZtrUFUtNKzp6dHvYd/OfRL3/Eind7v07iIDhj2X5qp6T8HaUZNGSu16tT2eGHr50mVJHpssry1a4fw/4sqXlqR5SXL3PcWtLJM2CCBgg4A/C6g2TI8uEEAAgTQCv/76q3Tu3FlWrVrl9LPChQvLF198YfkvG6BFAAEEEAhNAeqTobkvzAoBBBBAAAEEEPCXgD/rk76EGj2tb8+ePUZYUfvSp1mzZkZIUk801OfatWuSnJwssbGxTl1MmjRJYmJiLAVBNWippzc6xtCO9Bdb9TTG7NmzG/26nvD48MMPiwYxixb1/Hc+rmsaP3686LXfjicxMVE0sJr60fXoyaDa1vHMmTPHONHR6vP5559L+/bt5eDBg8YrVapUMa6SL1mypFMXgdgfx4CB8rNq5G1v9GRW/T+rN/Npf64nr1aqVElWrFghGqC0+mzfvl2efvpp82p2x3eo30NmAp6u4VPHfPRmHj15tFChQjJw4EAjUO14fAl4hvr+WvUPtXYEPENtR5gPAggg8P8CFFD5FBAInIA/Ap46+x++/8G48nr7lh1Oi+k/pL9079/NbZjS3Smc+nLT1k2ld0wvubvk3Wn+B4SGKWdNnuV0nbm+4+n0z2tXr8nMyTNl3vT55rw0tNi+S3vp1L2j6LXuro8GSDetfVdmTJhhKWyo77uewql/poHG3oN6i54s6noqqY6xed1meSnpJfnPF1+ZU/B2+qc/Ap7uQrCOCTVoWl9enPqi27Cpu6/W3Smc2k5PyBwwbIDUqFM9TVjzyq9X5PWlr8ucqXPlp4s/md16O/3z/LnzMmZwvGzduNV855Zbb5FeA3tK205tncw1EPr1f742wp1bNvwrzdQ5wTNw/xnESAg4BPxZQEUZAQQQsFvg1KlT0rhxYzl69KhT1zly5DCuae/QoYPdQ9IfAggggECABahPBhic4RBAAAEEEEAAgSAL+LM+efLkSXnqqadk165dxiorVKggK1eulDJlnG8rS4/ASh/nzp0zApB6fbvj0ZMP33jjDa+3jZw+fdo4mXPbtm3muxp606Bb6pMXXU947Natm0yfPl1y585teQet9PHTTz+J9q1zdzwa+qtTJ+1td54GttqHFVtvi7Pah5W1exvLjj48jbF+/XrZvXu3/Pvf/5bz589L06ZNjaCtL49rGLlmzZrGCZ76LVp5vvvuO2PvdS766Imi+h3qL1XrqbV2Bjw1dKr9tWnTxriZ58qVK5kKeNqxN3b0YcU5nNoQ8Ayn3WKuCCAQVQIUUKNqu1lskAX8FfDUZWnQbmi/YeZV4/pnGlic9vJUKV+pvNuV67XuIwbEOZ1g6WhYtkJZqfH36nJr/lvlzz/+lP27D8ie9/ek6afmwzVl9MRRckexO9yO4e6ETW2oQc8KlStIpSoVjX+t4cTjRz+VIx9+5BTs1LbewoYaJF00Z5Ekj52aZg4aOqz+9+rGNePZsmU1+t6x5f00Y+gcYuJijHCitnP3+CPgqQHLscPGyVsr3kozZOyYwdK5Z2efflNP+9Nr1l9d9Fqa/vR7qFqzqtxz73+vbNdw6fbNO5yCnY7vZuiLQ6R+k/rp/hPj6ftJPY6e2vnh3g+N78fTQ8AzyP/BxPBRKeDPAmpUgrJoBBDwm4Be36R/waFF7tRPgQIF5J133pGqVav6bWw6RgABBBAInAD1ycBZMxICCCCAAAIIIBAKAv6sT7oG3jJyZfWPP/5oBDAdoTc1cxd41BMK9RdPNXDoePQGkpSUFMmbN+1NcdpGr8PWUxr1JE3HU7ZsWeO0y4oVKzptj+vpmxk54dGKh+vpmxkJxf7222/G6aOzZ88216DXfKtH6sfKfLx9o1b3J1B+3ubrz5/ria4dO3Y0h3A9bTa9sfVb1NM6HaFSx9XsdevWNV6zK+B58803S58+fYzvI3WAObMBz2jYX39+O576JkEO8lIAACAASURBVOAZDHXGRAABBCwIUEC1gEQTBGwS8GfAU/vWYN/yhcudZtvyicdk+LjhctPNN7ldxckvT8rY4eNk13v//U1GXx4Nd8YljjCuT0/vOXrkExk7dKzbIKm38SpXqyzDxw2TchXKpdtUQ54rlqwwro7XUKEvj4Y7nx8+QNp1bpfu1fH+CHjqPF371T/T001nLZ3l9Zp5d+vUkOe86fOcTk616qHhzCHxsVK/aX1LwdKM7K2e3po1WzbzKnoCnlZ3h3YI2CfgzwKqfbOkJwQQiHYB/csQvdZMi82pHz1xQ68xu/POO6OdiPUjgAACESNAfTJitpKFIIAAAggggAAClgT8WZ/cvHmzcb2649Gg5qxZs0RDZlYfd8GzZcuWpblFRG8wmzFjhjz//PNOXet17hr8dHfV9po1a4zwaOqr2d21t+PadJ2UlSu87bjqWsdyDQQmJCSkOZEyUPsTSD+r35Xd7S5fviz9+vWTRYsWmV0PGzbM2Ids2bJ5HU7ra48//rj5LTquZs+ePbvxbmYDnhrm1eCy/vNRvHjxNPPJTMAzGvbX6wb6qQEBTz/B0i0CCCCQWQEKqJkV5H0ErAv4M+Cps/jsk89kUM8XRE9WdDwaXhwzZYw0bdXE40Qd13Qvnb8szcmW7l7ydBV3ehJ6jXzKpJnyzlvvWApg6hjtnn5COvXoLPkL5LOErP9D+tjHx2Tu1LlurwJ310ndhnWlX2xfKXtfWa+BRn8FPE99fVoG9xrsFIBt1a6VxI0fkeZ6eUsQInL9+nXZ+8FeeSlpjhzce9DSaxoG7ju4r9x+5+2W2jsaXTj/oyx6aZG8tui1dPdW97T/kH7SpkMbWThzofE96EPA0yduGiNgi4A/C6i2TJBOEEAgqgX++OMP42oo/csN10evqlqxYoXcdJP7X16KajgWjwACCISxAPXJMN48po4AAggggAACCGRAwJ/1SdcTDfUa9alTp0quXLksz9RdeCw5Odm4Ttr10dMkdYzXX3/d/NFDDz1k1DVKlSrl1Pyrr74yTlvUkz8dj55sOGnSJMmTJ49TW6shU2+LOnPmjBE2fe+994ymRYoUkbfffluqVKlivqrzqV27tvnvH330UVFHvUHFl0ev9u7Vq5f5inppaDBHjhzmnwVqfwLp54uRnW137Ngh7du3l2+//dboVkPMq1evlvr107+hT9uePn3aCBpv27bNeDf11eyOOWY24OltrZkJeEbD/nrz89fPCXj6S5Z+EUAAgUwKUEDNJCCvI+CDgL8DnhpwXLbgFZkwcoLTrPQUzImzJngN7mnQ89C+Q8Z1758dOyGfHv3UDOxVqlJJ7i55tzRq0UiqPPSAxxNBvXFc+OGC7Plgr+zctlP+8/l/5PDBw+YrjjHqNPi71KhTQ/Le4v76Cm9jaLjxzDdnZOumbXJg9wH58rMv5D9ffGW8pidUlixdUh6s+aDUa/SwFL+nuGTN6v5Kdtdx/BXw/PPPP43r5ZfMXWIOmZCcIG2e+oe3pXr9uZ5s+sWJL2XrO/+SwwePGNey6zX1+tx9T3Epce89UrNuTXm4UV0pXKSw15CrpwH129N+N67dZARLPz70sXH1u4Y67696v2GtV77n/1t+o4s5yXMIeHrdPRog4D8BfxZQ/TdrekYAgWgRWLdunbRo0SLNcmNjY2XixInRwsA6EUAAgagSoD4ZVdvNYhFAAAEEEEAAAfFnfdI1ZOjLiYapt8bKaZSO9gcOHDBOQkx9VbteRz1u3DjJmTOn0UwDaVrbmDnzv4df6OMpCKo/0xM++/bt6/QLsHriYsOGDX36gs6fP28EPDdt2mS+98EHH0itWrXMf2/HqZramZXwZqD2J5B+Pm2ITY3Pnj1rBIv1RFjH07p1a3n55ZclX770D875/fffZcSIEZKUlGS8qlez696l/ib0z0M54Bnp+2vTZ5Khbgh4ZoiNlxBAAAH/C1BA9b8xIyCAAAIIIIAAAqEk4M8Caiitk7kggED4CvTu3VvmzJljLECvhdKrpvQvI3gQQAABBCJTgPpkZO4rq0IAAQQQQAABBDwJ+LM+6UswM70d8qUfd1e162mKb7zxhnldvF5V3aNHD/M6bP25nvKpJye6e6wEM618YVb6sRLMtDKWlX58cc3M/lhZt5U12dWPlbGstrl69aoRzhw6dKj5iuv3ll5fGgrV0zs1JKmPniAbExOT5lr3UA542rUvdvVjde/CoR0Bz3DYJeaIAAJRKUABNSq3nUUjgAACCCCAQBQL+LOAGsWsLB0BBGwU0BPOa9SoIXp12dq1a6VmzZo29k5XCCCAAAKhJkB9MtR2hPkggAACCCCAAAL+FfBnfTJQAUJXoZ9//ln69+8vS5b877Y2PVFRT6y8ePGiEajbu3ev+ZrOUwN6+out7h67gmdW+rESzLTyRVjpJ1D7Y2XdVtZkVz9WxrLSRsOd+kvRw4cPNwOa+p7++/j4eI/fk6PvEydOOH2Ljm+0YMGCaYYn4GllRyKvDQHPyNtTVoQAAhEiQAE1QjaSZSCAAAIIIIAAAhYF/FlAtTgFmiGAAAJeBb755hu5du2aFC9e3GtbGiCAAAIIhLcA9cnw3j9mjwACCCCAAAII+Crgz/pkoAKE7tZ85MgRad++vRw7dsz8cXJysnz++ecye/Zs88/01E4NfhYuXNgjnV3BQiv9WAlmWtljK/0Ean+srNvKmuzqx8pY3tpcv35dli9fLn369HEKd1r5nrTvK1euSGxsrMycOdMYytPV7I55EPD0tiOR+XMCnpG5r6wKAQQiQIACagRsIktAAAEEEEAAAQR8EPBnAdWHadAUAQQQQAABBBBAAAFDgPokHwICCCCAAAIIIBBdAv6sTwYqQOhux/Sq9gULFhhXsXt6NFS3ePFiqVu3brqbblew0Eo/VoKZVr5QK/0Ean+srNvKmuzqx8pY6bXRkzv1uxk4cKBTuLNWrVry8ssvS+nSpdMdQr/NV199VXr16uX1anZHRwQ8M7tr4fk+Ac/w3DdmjQACUSBAATUKNpklIoAAAggggAACqQT8WUAFGgEEEEAAAQQQQAABXwVc65O+vk97BBBAAAEEEEAAgfAWGNl8rm0LCFSA0NOE3V3VnrrtpEmTJCYmRrJly5bumu0KFlrpx0ow08oGWeknUPtjZd1W1mRXP1bG8tTm999/l+nTp8vYsWMzFO7UfvVU2a5du8revXuNYdK7mt0xDwKemdm18H2XgGf47h0zRwCBCBcg4BnhG8zyEEAAAQQQQAABFwECnnwSCCCAAAIIIIAAAqEkQMAzlHaDuSCAAAIIIIAAAoEXsDPgqVef6ymFjmf06NGi/5clSxafFpaZIKKG6Z588kk5fPiw05idO3eWlJQUyZs3r9e5/PLLL9K3b19ZunSp2Xb79u1Sp04dr++mbmAloLh582Zp1KiR+Vq3bt2MQGHu3Ll9GstKwDNQ+xNIP5+QfGx8+fJlSUxMNP4v9aP7pVetlypVymuP2odezT579myjrZ4i+8Ybb8iDDz6Y7ruhHPCMlP31unlBaEDAMwjoDIkAAghYESDgaUWJNggggAACCCCAQOQIEPCMnL1kJQgggAACCCCAQCQIEPCMhF1kDQgggAACCCCAQMYF7Ax4WgkZepvptWvXZOTIkTJ+/HizaXJysnE9tpXn+vXroid1Dhs2zKm5Buw0fGolbHrlyhVjPA1EOp5ly5ZJhw4drEzBbHPmzBnjnffee8/4syJFisjbb78tVapUMdvs3LlTateubf77Rx99VNSxQIECPo3lGt7U+U+YMEFy5Mhh9hOo/Qmkn09IPjQ+d+6cDBo0yCnkq683a9ZMZs2aZQQ1vT16Nbuad+rUyWw6bdo0ee6557x+h6Ec8IyE/fW2d8H6OQHPYMkzLgIIIOBFgIAnnwgCCCCAAAIIIBBdAgQ8o2u/WS0CoSIwceJEOXHihCxYsCBUpsQ8EEAAAQRCRICAZ4hsBNNAAAEEEEAAAQSCJGBnwNOO0ygzGx47cuSItG/f3rgWO/VTtmxZee2116RixYpepd2FTBcvXix6Cqgvz/Hjx6Vdu3bmaaKVKlWSFStWSOnSpc1udL6PP/64UbfRp0GDBrJ8+XIpWLCgL0OJlVNPA7U/gfTzCcli408//VQGDBgg7777rtMbGtRMSkqyvDeup8m2bdvWCA3ny5fP60xCOeAZ7vvrFT+IDQh4BhGfoRFAAIH0BAh48n0ggAACCCCAAALRJUDAM7r2m9UiEGwB/UuRjh07yptvvmlMRa8i69evX7CnxfgIIIAAAiEkQH0yhDaDqSCAAAIIIIAAAgEQ8Gd98uDBg9KiRQv59ttvjZVk5DTKH3/80TjxcP369abGBx98ILVq1fKq8/PPP0v//v1lyZIlbtv6ck371KlTJSYmxuwnISHBOFnUl2fPnj3G9et6pbUnj5MnT8pTTz0lu3btMtq4C4F6G/O3334zTpt0XAOu7d2dOBrI/QmUnzcbX3++e/du6d27txnKdbyv39W4cePk5ptvttyl64mpll+00DAj30nqbt0Fqa3+c6b9hOv+WqANahMCnkHlZ3AEEEDAswAFVL4OBBBAAAEEEEAgugT8WUCNLklWiwAC3gROnToljRs3lqNHj5pNs2bNKhs3bpSGDRt6e52fI4AAAghEiQD1ySjZaJaJAAIIIIAAAgj8v4A/65N2hBVd+6hQoYKsXLlSypQpk+4e6nXYenNJjx49zHZ6Jbo+jsCp/murV2SvXbtWWrZsafbVs2dPI9SWK1cuy9+Sax/dunWT6dOnS+7cuc0+fvrpJ9E/f+ONN8w/8yVopy+562P79u1Sp04dp7kGcn8C5Wd5M7w01O9Ha2Ya7lQnx6OBzri4OONEz5w5c/o0XCQHPMNtf33auCA2JuAZRHyGRgABBNIToIDK94EAAggggAACCESXgD8LqNElyWoRQCA9gffff19at24t58+fd2pWqFAho1hduXJlABFAAAEEEDAEqE/yISCAAAIIIIAAAtEl4M/6pJ5U2bdvX1m6dKmJqtdc+/KLpq6nXjZr1szoz9u11u6uZtdr1fV5+umnzfkUK1bMCFM++OCD6W6869XpDz/8sGhgr2jRopY/mPHjx8vw4cPN9omJiTJs2DCn991ddz1nzhzRQKnV5/PPPzeupdcTOvWpUqWKcR19yZIlnboI5P4Eys+qUXrtNNy5YsUK49u9cOGC2TR//vzGbThqq7807esTyQHPcNpfX/ctmO0JeAZTn7ERQACBdAQooPJ5IIAAAggggAAC0SXgzwJqdEmyWgQQ8CSghWe9Quzq1atOTTTUuW7dOp/+IgJlBBBAAIHIF6A+Gfl7zAoRQAABBBBAAIHUAv6sT2pQTq+xTn2V+YsvvigjRoyQLFmyWNoI16ufNRCpfWTLls3j+3qtuwYiX3/9dbNN9+7djRM3NUDpem1727ZtZe7cuemGRn/44Qfjqnj9RVl99CTHd955x9JV8dre3amansKurkFAX08LdT1NUec9a9asNNeJB3J/Auln6cPy0EhNVq9ebdTSUp/cqUHgl156ybgdx+q36zrEmjVrZPbs2Rmans7l+PHj5rta1ytYsKD572+99VbRAHGJEiUy1H9mr2gPl/3NEE4QXyLgGUR8hkYAAQTSE6CAyveBAAIIIIAAAghEl4A/C6jRJclqEUDAVeCPP/4wrvRKfUqGo41eKaYnN9x4443AIYAAAggg4CRAfZIPAgEEEEAAAQQQiC4Bf9cnd+7cKU2aNBE9LVKfBg0ayJIlS8RxXXp62hrUfPbZZ43AnePxdgKoBvRmzJghzz//vPlO2bJljTpIxYoVjT87cOCAPP74404BPm9XtbsLQ2pwdfTo0emGTR2T2Ldvn7Rq1cq8Hj69E0A1yNeuXTs5fPiw8brOX8Oq5cuX9/px/v777xIbG2sYOJ70TgAN1P4E0s8rUjoN9Cp7PeE1dbizUqVKRrizRo0amek6U+9qqHnUqFFmH8uWLZMOHTpkqs/UL2c24Bku+2sbWIA6IuAZIGiGQQABBHwVoIDqqxjtEUAAAQQQQACB8BbwdwE1vHWYPQIIZFTg22+/lRYtWphXcaXuR4vB8fHxGe2a9xBAAAEEIlyA+mSEbzDLQwABBBBAAAEEXAT8XZ90F9KcN2+e8Uup6Z2EqIExPclST590PFbCoVbCm3qKZ3JyshGEdDxWrmp3DWm6Bkc9fVyXL1+WgQMHyvz5880m6YVD3YU09Wp3redkz5493W9469at0rFjRzNI6i0cGsj9CZRfRv8h/+qrrww7Db06noceesg4/VSvuQ/mE+oBT7UJ9f0N5v5ldGwCnhmV4z0EEEDAzwIUUP0MTPcIIIAAAggggECICfi7gBpiy2U6CCAQIAH9S4mvv/46zWgrVqyQJ554IkCzYBgEEEAAgXAUoD4ZjrvGnBFAAAEEEEAAgYwLBKI+6XrluNYtFi5cKPXq1fMY8nR3kqK3YKi7q9lbt25tXL+e+jpr1fruu++MkOn69etNPE9tHQ3cnXKot6RoAPD22293uwlXr16VpKQkGTp0qPlzK8HQHTt2SPv27c2gpl4Jr9d7P/XUU5I1a1a3Yx07dky6du0qe/fuNX9uJRgaqP0JpJ+v/0RoqHbEiBHGXjke/U4XL14sdevW9bU729uHQ8AzlPfX9g0JUIcEPAMEzTAIIICArwIUUH0Voz0CCCCAAAIIIBDeAoEooIa3ELNHAIGMCLzxxhvStm1b89VChQrJxo0bpXLlyhnpjncQQAABBKJIgPpkFG02S0UAAQQQQAABBEQkEPVJd8FLDc+NHTvWqF/kzJnT3AsN2q1atUoSEhJEryp3PN7Cl+6uZvcW0NPr3vWqdsf18TrWpEmTJCYmxuO16+5OCG3UqJGMHz/eqLukPpX03LlzRmBQg5m+jKHzcBc41JCn3szSu3dvyZMnj2lz/fp10ZM7Ncy5f/9+88/19MmlS5dKqVKl0v3WA7E/jgkEys/Xf7hdA7VWvgVfx8hM+3AIeOr6QnV/M2MfzHcJeAZTn7ERQACBdAQooPJ5IIAAAggggAAC0SUQiAJqdImyWgQQcAjoX0ZMnTpV7rvvPtm0aZMULVoUHAQQQAABBLwKUJ/0SkQDBBBAAAEEEEAgogQCVZ90d7qkQpYuXVrq168vd911l5w/f17Wrl3rFOzUNhpU/Oc//yl68qWnR6/V7tChg5w8edJsoqE4PTnT07Xmerrm6NGjJTEx0XxHQ6F6omWtWrXcDqVB0ldffVV69erlFNrUxnrSY+3atUWDmEePHjVOB71w4YJTP3369DFCpKkDmp7WdPbsWenZs6esWbPGqYnO8eGHHzY8NDi6ZcsWp1M7tbG3cKvrmP7eH8d4gfSz+g+qhmljY2NlxowZVl+x1K5SpUqit+noN57ZJ1wCnqG4v5m1D+b7BDyDqc/YCCCAQDoCFFD5PBBAAAEEEEAAgegSCFQBNbpUWS0CCDgE4uPjZfDgwZI7d25QEEAAAQQQsCRAfdISE40QQAABBBBAAIGIEQhkfXL37t3G6ZOHDx+27KfhOL2avU6dOh7f0ZMyNQi5evVqs41e/66nV3q6Ot3R8KuvvpKOHTuKBkQdj7fTQjUYOmfOHOPEzNQnc3pblJ5WmpKSIoULF/bW1Pz5iRMnpF+/fqKnjVp98ufPb1wb365dO6cTRb2976/9cR03kH7e1qw/1zCu7o2GXO18ojHgqX6htr927mmg+yLgGWhxxkMAAQQsClBAtQhFMwQQQAABBBBAIEIEAllAjRAyloEAAggggAACCCDgRwHqk37EpWsEEEAAAQQQQCAEBQJdn9RApZ6auWTJEq8anTt3Fv3l1eLFi3tse+3aNUlOTjZOYHQ8eoKmhjtbtmzpdQxt8Nprr0mPHj18ukbd07Xo7gbUwGVcXJwxhpWTO1378HTVu7uxmjdvbpi5XhdvCUJE7N4fT+MG0s/b2vXUWKvfire+Uv88WgOeahBK++vLnoVaWwKeobYjzAcBBBD4fwEKqHwKCCCAAAIIIIBAdAkEuoAaXbqsFgEEEEAAAQQQQMBXAeqTvorRHgEEEEAAAQQQCG+BYNQnNfx1/Phxefvtt2Xr1q2yf/9+4ypzDWZWq1bNuOpcT9EsV66cZM2aNV1gd1ezDxo0SMaNGyc5c+a0tDmXL1+WgQMHyvz58832Vq84v3LlinE9up4eum/fPtmzZ4/Rh76vV8s3atRIWrRoIYUKFbI0F0+N9OrrU6dOybp162Tjxo3GKaiO6+irV68uemJps2bNjDE9XUlvdQJ27o+3MQPll948XnnlFeMUV7ufaA54OixDYX/t3tdA9kfAM5DajIUAAgj4IEAB1QcsmiKAAAIIIIAAAhEgEIwCagSwsQQEEEAAAQQQQAABPwlQn/QTLN0igAACCCCAAAIhKkB9MkQ3hmkhgEDUCxDwjPpPAAAEEAhVAQqoobozzAsBBBBAAAEEEPCPAAVU/7jSKwIIIIAAAggggEDGBKhPZsyNtxBAAAEEEEAAgXAVoD4ZrjvHvBFAINIFCHhG+g6zPgQQCFsBCqhhu3VMHAEEEEAAAQQQyJAABdQMsfESAlErMHz4cElMTIza9bNwBBBAAAH/C1Cf9L8xIyCAAAIIIIAAAqEkQH0ylHaDuSCAAAL/EyDgydeAAAIIhKgABdQQ3RimhQACCCCAAAII+EmAAqqfYOkWgQgTOHXqlDRv3lwOHz4sbdq0kTfeeCPCVshyEEAAAQRCRYD6ZKjsBPNAAAEEEEAAAQQCI0B9MjDOjIIAAgj4KkDA01cx2iOAAAIBEqCAGiBohkEAAQQQQAABBEJEgAJqiGwE00AghAXef/99ad26tZw/f96cZVxcnLz44oshPGumhgACCCAQrgLUJ8N155g3AggggAACCCCQMQHqkxlz4y0EEEDA3wIEPP0tTP8IIIBABgUooGYQjtcQQAABBBBAAIEwFaCAGqYbx7QRCJDAzJkzpX///mlGq1GjhuzatStAs2AYBBBAAIFoEqA+GU27zVoRsFfgP198JYN6DJLjR4/73PEtt94ipcuXlntKlZC/N6gjlaveL3lvyetTP7/99rtMHDVRVi5Z6dN7ro3z3JRHypQvI4WLFJLylcpLlepVpMx9ZeSGG26w3G9mLFIPUvSOolKsRDEpXqKYlK1YTmrUqS63Fb1NsmbNankuNEQAAQS8CVCf9CbEzxFAAIHgCBDwDI47oyKAAAJeBSigeiWiAQIIIIAAAgggEFECFFAjajtZDAK2Cfzxxx/SrVs3Wbp0aZo+O3ToIAsXLpQcOXLYNh4dIYAAAggg4BCgPsm3gAACGRWwK9So42vIsn2X9tKldxfJXyCfpSnZFfB0N9jd9xSX3oN6S8PmDS3993A7LVznU7dhXekX21fK3ldWsmTJYsmGRggggEB6AtQn+T4QQACB0BQg4Bma+8KsEEAAAaGAykeAAAIIIIAAAghElwAF1Ojab1aLgBWBc+fOSZMmTeTgwYNOzfWUnsTERBkyZIiVbmiDAAIIIIBAhgSoT2aIjZcQQEBE/BFqrPhARYmbECflK5bzauzPgKdj8E7dO8qAYQMkV+5c6c7HHxapB9QTT9WlScvGhDy9fhk0QAABbwLUJ70J8XMEEEAgOAIEPIPjzqgIIICAVwEKqF6JaIAAAggggAACCESUAAXUiNpOFoNApgU01NmiRQv59ttvnfrKnTu3vP7669K0adNMj0EHCCCAAAIIpCdAfZLvAwEEMirgr1CjhjzHTR8rJUqVSHdq7gKeevJmkTuL+rSkb785Y4RVPT0xcQOlS68uki17No9t3FlUqlJJ8tycx/Jcrv551bju/qeLP7l9R69vT0xJlKo1HrTcJw0RQAABdwLUJ/kuEEAAgdAUIOAZmvvCrBBAAAFO8OQbQAABBBBAAAEEokyAAmqUbTjLRSAdgbfeektat26dpsUdd9whGzZskAoVKuCHAAIIIICA3wUIePqdmAEQiFgBd6HGZWuXSuVqldNd819//SWXfrlsBBkP7jkgyxe+Kh//+2Ond57o/IQMSRgiN96Y02Nf7gKe/WP7Sa+YXj6bX/n1ihzYc0CWzl8mO7ftdHpfr4+f8c/pUv3v1T32m1EL1w7V5vy587Lp7U3y6sJX0wRPa9SpIeNTEqVg4YI+r5EXEEAAAYcA9Um+BQQQQCA0BQh4hua+MCsEEECAgCffAAIIIIAAAgggEGUCFFCjbMNZLgLpCJw8eVLuv/9+uXjxotmqatWq8s4770iBAgWwQwABBBBAICACBDwDwswgCESkgF2hxsuXLkvy2GR5bdEK08lKqNLOgKdjYO1z4cyXZdaU2U571qpdK4kbP8LjVe12WaQe9MypMzJ26FjZvmWH01wSkhOkzVP/iMhvikUhgEBgBKhPBsaZURBAAAFfBQh4+ipGewQQQCBAAhRQAwTNMAgggAACCCCAQIgIUEANkY1gGgiEiMC7774rjRs3Fj2pp23btrJs2TLJkSNHiMyOaSCAAAIIRIMA9clo2GXWiIB/BOwMNZ7+5rQM6TtUDu07ZE62+3Pdpf+Q/pItW1a3C/BHwFMHuvTLJUkckShrVq41x9Xr4qcuSJaSpUu6nYudFqkH+OyTz2RQzxfkyxNfmn/sLWzqn92mVwQQiCQB6pORtJusBQEEIkmAgGck7SZrQQCBiBKggBpR28liEEAAAQQQQAABrwIUUL0S0QCBqBMYOXKk5MqVS4YPHx51a2fBCCCAAALBF6A+Gfw9YAYIhKuAnaFG/YWnudPmScrEFJOjboM6MmHWBMl7S163RP4KeOpgu7bvlu7tujuNO3NxitR7tJ7budhpkXqAa9euGybzZ8w3//j+qvfL5JcmSdE7iobrp8O8EUAgyALUJ4O8AQyPAAIIeBAg4MmngQACCISoAAXUEN0YpoUA9oB40QAAIABJREFUAggggAACCPhJgAKqn2DpFgEEEEAAAQQQQCBDAtQnM8TGSwggICJ2hxq3bdom/Z7ub9qWr1hOpsydInfdfZdbb38GPN2tbeKsCdK8TXO3c7HbIvUg61atM043dTyly5eWpHlJcvc9xfkOEUAAgQwJUJ/MEBsvIYAAAn4XIODpd2IGQAABBDImQAE1Y268hQACCCCAAAIIhKsABdRw3TnmjQACCCCAAAIIRKYA9cnI3FdWhUAgBOwONer17B0f62RO3VuQkYAnAc9AfOeMgUAkClCfjMRdZU0IIBAJAgQ8I2EX/4+9O4GSoroeP36HIRBEWUV+LgmIKCoKElwAFYIgKItIQAUhKH8RENlBdgYY2XHYQdZE2ZRNIltAEURBESQKhhDEEElQgogsiiiy/M+tpMvpnp7p6u7q6qqub52Tk8i8esvnvp6JlzvvsQYEEEhJARKoKRlWFoUAAggggAACCOQqQAKVzYEAAggggAACCCDgJgHyk26KBnNBwFsCdhd4hl6Lfnftu2Xs9DFSrHixsDCJLPD89G+fSvd2PeTggYPm2Mk6wXPJvCUyrE+mOY9Iha/e2kXMFgEEkiFAfjIZ6oyJAAIIRBagwDOyES0QQACBpAiQQE0KO4MigAACCCCAAAJJEyCBmjR6BkYAAQQQQAABBBAII0B+km2BAAKxCthZ4Hnx4kWZN3OejB06zpxOmw5tpOegHvKLX/wi7BQTVeCpc1m+cLkM6T3UHLfwpYVl9uJZUrlq5bBzsdMi+wDfffudjBw4Ul5fstL841p1a8roaaOlSNEisYaO9xBAwOcC5Cd9vgFYPgIIuFaAAk/XhoaJIYCA3wVIoPp9B7B+BBBAAAEEEPCbAAlUv0Wc9fpR4NChQ/LDDz9I+fLl/bh81owAAggg4DEB8pMeCxjTRcBFAnYWNR45/JX069xPtm/dbqxQCyon/3GSVLu3Wq4rTlSB54H9B2Rgt0Gy+y+7zbHvue8eGT11lBQvUTzsfOy0CAyghaZrV6w1Tu88/d1pc9wufbtIh+7tJS0tzUW7gakggICXBMhPeilazBUBBPwkQIGnn6LNWhFAwFMCJFA9FS4miwACCCCAAAIIxC1AAjVuQjpAwNUC7777rjRt2lRKlCghH374oRQpwqk6rg4Yk0MAAQQQEPKTbAIEEIhVwK6ixpMnTsr44RNk2YJl5lSat24u/TL7SqFLCuU6vUQUeP7zs3/KyEGj5L233wsaN3N8pjR7/He5zsUui8AAFy5ckDfXvCkvDMuSLw99aY5b7vpyMmHOeClfgV8mi3Xf8h4CCIiQn2QXIIAAAu4UoMDTnXFhVggggAAJVPYAAggggAACCCDgMwESqD4LOMv1lcDUqVOlR48ecu7cOWPdtWrVkrfeekvS09N95cBiEUAAAQS8JUCBp7fixWwRcJNAPEWN35/+Xr45dlw2rd8kry1aLp/u3W8urdJvKsmIScNFixnzeuwo8Pzpp5/k1IlTsm/PPtm4fpNxYqYWnGZ/Wj7ZQnpl9Mqz2DQei8BYAZO/fPAXWbdynWx+c3PQPPRU0yFjM6RB0wac3ummDwJzQcCDAuQnPRg0powAAr4QoMDTF2FmkQgg4EUBEqhejBpzRgABBBBAAAEEYhcggRq7HW8i4GaBtm3byksvvZRjiosWLZKWLVu6eerMDQEEEEDA5wLkJ32+AVg+AnEIhCtqjKM749W6DepI38y+ctU1V0XsKlyBZ8SXomxQv3F9GThygJQsVTLPNxNhkX1ALe7s2LOjPNG+jaTn5xfIogwjzRFAIESA/CRbAgEEEHCnAAWe7owLs0IAAQQ4wZM9gAACCCCAAAII+EyABKrPAs5yU17g6NGj8uCDD8rOnTuD1qqndk6YMEG6dOmS8gYsEAEEEEDA2wIUeHo7fswegWQK2F3U2KF7e3mq81OixYxWnkQWeBYtVlRa/r+W8v86tbU0H7stsq//hpuul2d7Pyv3PXif5MuXzwoNbRBAAIE8BchPskEQQAABdwpQ4OnOuDArBBBAgAJP9gACCCCAAAIIIOAzARKoPgs4y01pAS3qbNy4sRw+fDhonUWKFJHly5dL3bp1U3r9LA4BBBBAIDUEKPBMjTiyCgSSIZCIosZbbrtF2nV+SmrVqyUFChTIc1mJKPDU6+HrNqwrDR5+UK68+krLrHZbaJFrtXuryQNNHpDa9X6b5/XwlidJQwQQQOB/AuQn2QoIIICAOwUo8HRnXJgVAgggQIEnewABBBBAAAEEEPCZAAlUnwWc5aaswPz586Vdu3Zy9uzZoDWWLVtW3nzzTSlfvnzKrp2FIYAAAgiklgAFnqkVT1aDgJMCdhc1Zp/7Q480lueG9pESJYvnuqRwBZ7XXldWrvxV+Ovdz/10Tvbt2ScnT5wM6vOaMtdI5+c6S82690qRokUkLS0tasZwFpWrVpbCl4U/jfT0t6dl185dOcapWaemdOzZQSpUvFF++cuCUc+DFxBAAAErAuQnrSjRBgEEEHBegAJP580ZEQEEELAkQALVEhONEEAAAQQQQACBlBEggZoyoWQhPhU4f/68dO/eXaZOnZpDoEaNGrJ69WopXjz3v4T2KRvLRgABBBBwsQD5SRcHh6kh4HKBcEWNC1bOlyp3Vok48/Pnzsvp06fl3wcPybsb3pHli16TLw99GfTe71o2lb6ZfeXSyy4N21+4As8ufTpLx54dcx1fx/1458cyd+ofZPObm812emJmp17PSIu2LWMqrIzF4rtvv5M317wpc6fMFX0/8FSoWEH6DH1O7rrnrpiKTSPi0wABBHwvQH7S91sAAAQQcKkABZ4uDQzTQgABBEigsgcQQAABBBBAAAF/CZBA9Ve8WW3qCfz0009SvXp10evZsz9t27aVWbNmSf78+VNv0awIAQQQQCClBchPpnR4WRwCCRWIpagxtwl9/dXXkvV8lqxcuiqoSb/n+0nrdq3CFjrGUuAZ6PzM92dk1qRZMmvS7KDxmrduLj0H9ZCixYpGZRePxcEDB2X4gBHy3tvvmWNqwakWtz78aBNJz58e1VxojAACCEQSID8ZSYivI4AAAskRoMAzOe6MigACCEQUIIEakYgGCCCAAAIIIIBASgmQQE2pcLIYnwp88cUXUrlyZTl27Jikp6fLCy+8YJzqyYMAAggggIAXBchPejFqzBkBdwjEU9QYbgXHjh6Toc8Nk43rNppfrvSbSjJuxji55tdX53glngJP7UyLPLMys+SVl14N6rvlky2kV0YvKXRJIcvQ8Voc2H9ABnYbJLv/stscU4s8h4zNkAZNG3CSp+VI0BABBKwIkJ+0okQbBBBAwHkBCjydN2dEBBBAwJIACVRLTDRCAAEEEEAAAQRSRoAEasqEkoX4XODtt9+WJk2ayPLly6Vu3bo+12D5CCCAAAJeFiA/6eXoMXcEkisQb1FjuNnrKZbd2/WQ09+dNr/8wswX5MEmD+RoHm+Bp3Z45PBX0q9zP9m+dXtQ/3qK55Mdn7R8eqYdFuHWftU1V8nIKSPljuq3JzfYjI4AAiklQH4ypcLJYhBAIIUEKPBMoWCyFAQQSC0BEqipFU9WgwACCCCAAAIIRBIggRpJiK8j4B2BkydPStGi0V3d6J3VMVMEEEAAAb8IkJ/0S6RZJwL2C9hR1Bg6q6/+85X06dRXdry3w/xSlz6dpWPPjjkWYEeBp3b6wZYPpO+z/eTokaPmGNEWVtphcf7ceZk9ZY5MGTMlaK33PXCfDB03REqWKml/EOkRAQR8KUB+0pdhZ9EIIOABAQo8PRAkpogAAv4UIIHqz7izagQQQAABBBDwrwAJVP/GnpUjgAACCCCAAAJuFCA/6caoMCcEvCFgR1Fj6EpPHD9hFHhu3bTV/NKjbR6Vvpl95Ze/LBjU3K4Cz9wKK2vVrSmZ4zPl8isujxgQuyy+/upryeiZIZs3vBM0Zpe+XeTpLu0snygaccI0QAABXwuQn/R1+Fk8Agi4WIACTxcHh6khgIC/BUig+jv+rB4BBBBAAAEE/CdAAtV/MWfFCCCAAAIIIICAmwXIT7o5OswNAXcL2FXUmH2VySjw1PFzu6q9V0YveaLDE5Keni/PYNhpkdtV7WOnj5Eqd1Zx96Zgdggg4AkB8pOeCBOTRAABHwpQ4OnDoLNkBBDwhgAJVG/EiVkigAACCCCAAAJ2CZBAtUuSfhBAAAEEEEAAAQTsECA/aYcifSDgTwE7ixoDgsm4oj0w9sZ1G6Vf5/5y+rvTZkD1qvaJcydIxcoV8wyynRZnz56VSaMmy0svvhQ0Zv3G9WXoC0OkSNEi/txwrBoBBGwTID9pGyUdIYAAArYKUOBpKyedIYAAAvYJkEC1z5KeEEAAAQQQQAABLwiQQPVClJijXwVOnDghxYoV8+vyWTcCCCCAgE8FyE/6NPAsGwEbBOwsagxMZ9u726Rr225BRZZjpo2WRs0a5ZixXVe0BzrW/rIys2TRHxYFjdW8dXPpl9lXCl1SKFc1uy0OHjhoFJvu/svuoDFHT1WLhpKWlmZDBOkCAQT8KkB+0q+RZ90IIOB2AQo83R4h5ocAAr4VIIHq29CzcAQQQAABBBDwqQAJVJ8GnmW7XmDatGnSv39/2bJli1SqVMn182WCCCCAAAII2CVAftIuSfpBwH8Cdhc1njp5Sob2HibrV603MctdX04mzBkv5SuUzwFsd4GnDvDp3z6VXh16y4H9B8zxCl9aWIa+MFQaPPxgrkG22+LixYuyfOFyGdJ7aNCYlX5TSUZPHSVlypXx34ZjxQggYJsA+UnbKOkIAQQQsFWAAk9bOekMAQQQsE+ABKp9lvSEAAIIIIAAAgh4QYAEqheixBz9JKDXH7Zr107mz59vLPv//u//5KOPPjL+mwcBBBBAAAE/CJCf9EOUWSMCiRGws6hRr0XXa8kXzl0YNNknn3lSuvXvKgUKFMixiEQUeGph5YI5C2X04NFB4915952ip2eWvvKKsJh2WgQGCFfwql9r3+1p6fxcZ0nPn56YwNIrAgikvAD5yZQPMQtEAAGPClDg6dHAMW0EEEh9ARKoqR9jVogAAggggAACCGQXIIHKfkDAPQJHjhyRxo0by44dO4ImVbVqVfnwww/dM1FmggACCCCAQAIFyE8mEJeuEUhxgXiLGrVA8+uvvpZN6zfJa4uWy6d79weJ6emdWTNfkBtuviGsZCIKPHUgnVNGzwzZvOGdoHG79O0iT3dpF7awMl6L3LbKB1s+kL7P9pOjR46aTUqVLiV6bf1d99yV4juM5SGAQKIEyE8mSpZ+EUAAgfgEKPCMz4+3EUAAgYQJkEBNGC0dI4AAAggggAACrhQggerKsDApHwrs3LnTKO48fPhw0OqLFy8uq1evlho1avhQhSUjgAACCPhRgPykH6POmhGwRyBcUaM9PYvotehDxmZIg6YNJC0tLWy3iSrw1ME2rtso/Tr3Fz1ZNPBcdc1VMnHuBKlYuWKO+SSqwFNvHNCTTV968aWgMes3ri9DXxgiRYoWsYucfhBAwEcC5Cd9FGyWigACnhKgwNNT4WKyCCDgJwESqH6KNmtFAAEEEEAAAQRESKCyCxBIvoBex67XsutflmZ/brzxRvnzn/8sZcuWTf4kmQECCCCAAAIOCZCfdAiaYRBIQYFEFXgWLVZU+mb2kUa/a5TnNeSJLPDUvrMys2TRHxYFRa7Jow/JgBED5NLLLg3680QVeOogBw8cNIpNd/9ld9CYw14YKs1aNcu1ADYFtxxLQgABmwTIT9oESTcIIICAzQIUeNoMSncIIICAXQIkUO2SpB8EEEAAAQQQQMAbAiRQvREnZpmaAufPn5cePXrIlClTciywbt26smLFCrn00uC/qE1NCVaFAAIIIIDAzwLkJ9kNCCAQq4DdBZ56ameTR5vIk888IVf/6uqI00pkgacO/unfPpVeHXrLgf0HzLnoHIe+MFQaPPxg0PwSWeB58eJFWb5wuQzpPTRozEq/qSSjp46SMuXKRLSiAQIIIJBdgPwk+wEBBBBwpwAFnu6MC7NCAAEEhAQqmwABBBBAAAEEEPCXAAlUf8Wb1bpH4NixY9K0aVN59913c0yqW7duMn78eMmXL597JsxMEEAAAQQQcEiA/KRD0AyDQAoKxFvgedOtN8kVpUtJxdtukSq33yaVqlbKcTJmXmyJLvDUwsoFcxbK6MGjg6ZR5c4qMmba6KAi1EQWeOrgp06ekqG9h8n6VeuD5vLkM09Kt/5dpUCBAim4w1gSAggkSoD8ZKJk6RcBBBCIT4ACz/j8eBsBBBBImAAJ1ITR0jECCCCAAAIIIOBKARKorgwLk/KBwPDhw2Xw4ME5Vjpnzhx56qmnfCDAEhFAAAEEEAgvQH6SnYEAAggggAACCPhLgPykv+LNahFAwDsCFHh6J1bMFAEEfCZAAtVnAWe5CCCAAAIIIOB7ARKovt8CACRJ4Ny5c1KzZk15//33jRkUL15cVq9eLTVq1EjSjBgWAQQQQAABdwiQn3RHHJgFAggggAACCCDglAD5SaekGQcBBBCIToACz+i8aI0AAgg4JkAC1TFqBkIAAQQQQAABBFwhQALVFWFgEj4VOHLkiFSuXFkuu+wyefPNN6Vs2bI+lWDZCCCAAAII/CxAfpLdgAACCCCAAAII+EuA/KS/4s1qEUDAOwIUeHonVswUAQR8JkAC1WcBZ7kIIIAAAggg4HsBEqi+3wIAJFngo48+knLlyknRokWTPBOGRwABBBBAwB0C5CfdEQdmgQACCCCAAAIIOCVAftIpacZBAAEEohOgwDM6L1ojgAACjgmQQHWMmoEQQAABBBBAAAFXCJBAdUUYmAQCCCCAAAIIIIDA/wTIT7IVEEAAAQQQQAABfwmQn/RXvFktAgh4R4ACzzCxunjxonz66afy+uuvy8aNG2XHjh3yzTffGNd03XnnnVKrVi1p2rSp3HzzzZIvXz5XR/vHH3+U999/X1asWCHbt2+Xbdu2GfMtU6aM3HXXXVKvXj1p3LixXHHFFXGv44svvpCVK1fKunXrZNeuXXLw4EGjz2rVqknt2rWlYcOGxpj58+ePaywn4+OkXywox48flw0bNsjatWvl73//uxlf3au33XabVKlSxdir6l6oUKGIQ5w5c0Z69OghM2fOjNg22gZbtmyRu+++29JrTu0lt8eXBKql7UIjBBBAAAEEEEAgZQRIoKZMKFkIAggggAACCCCQEgLkJ1MijCwCAQQQQAABBBCwLOBEftLJeg/LC4+xoZP1Bk7VUDgZHyf9Ygmx3fU4scxB39m7d6+0bNnSqMPSZ8GCBdKqVatYuxOn9lLoBC9cuCD79++Xt99+2/jP559/btY4aVutb6pQoYLUqFFD6tSpIzfccEPc9WUxI7nwRQo8Q4Ly73//WwYNGiTz5s2LGK42bdrIsGHDpGzZshHbOt1Av+lu2rRJ+vXrZxSo5vWUKFHCWHP79u2lcOHCUU9Vi1/Hjh0r06dPl2+//TbP9xs1amSY6QczLS0t6rGcio+TflEjiBgFx1lZWTJjxgzjf0d69JtgRkaGNGvWTAoWLJhr82QXeDq1l9we30CASKBG2tl8HQEEEEAAAQQQSC0BJxKoqSXGahBAAAEEEEAAAQQSKUB+MpG69I0AAggggAACCLhPINH5SafqPRIt62S9gVM1FGrmVHyc9ItlLySqHieWuZw6dUq6dOkSVMMWa4Gnk3sp+1p1DQsXLpQXX3xRPvnkE8sMd9xxh/Tt21e0ziyvOifLHXq8IQWe2QKoJ10+88wzZtWzldhq4dysWbOkZs2aVpo70ubcuXNG4d+AAQMiFlxmn9AjjzwiU6ZMkdKlS1uep1ZXd+7cWd544w3L72hB6bRp0+Sxxx6LqsjTqfg46WcZLVvDPXv2SIcOHWTr1q1Rv/773//eKAwtVapU2HeTWeDp1F5ye3yzB4YEatRbnBcQQAABBBBAAAFPCyQ6geppHCaPAAIIIIAAAggg4LgA+UnHyRkQAQQQQAABBBBIqkAi85NO1XskGtDJegOnaijUzKn4OOkXy15IZD1OtPPRQtg5c+YYh/Vlf2Ip8HRyLwXmqie0Ll++XDIzM2Xfvn3RLt9srwWe48aNkxtvvDHmPlLhRQo8/xdFPdK2bdu28sEHHwTFVU+arFu3rpQsWVKOHTtmXEEeuvEqV65sVEtXqlQp6XtCP+CvvPKKdOzYMai4U6/s1uux9SjbAgUKiH5TWrNmTY7TH5966ikZP368FClSJOJajhw5YhQa6lX22R8tetXjcn/9618bc9ArxENdtcjz1Vdflfvvvz/iONrAqfg46Wdp4SGNcnMIja/uVXX/6KOPcgzTqVMn48TVcKe1JqrAU6+Inz9/vlx//fVhl+3UXnJ7fENxSKDG8inhHQQQQAABBBBAwLsCiUygeleFmSMQm8DZs2elXbt2Urt2bSPfw4MAAggggAAC0QuQn4zejDcQQAABBBBAAAEvCyQqP+lUvUei7Z2sN3CqhkLNnIqPk36x7IVE1+NEO6cPP/xQmjdvLgcPHgx6NdoCTyf3UmCielro4MGDjZugc3vKlClj1BDly5dPAte3h6418K7WoelBh7Vq1YrqIMFozd3cngJPEQl3pK1uDj3psH79+pI/f34zhrlVGOvplzNnzpTixYsnNd67d++WFi1aGN+AA0/Tpk1lzJgxUr58+aCNfvToUWONoVerT5w4Ubp27Zrnh0Kr6ocMGSIjR440x9GiTa2abtmypRQqVMj8c/0gbty40ThRNPt18Vpwqt94Il1x72R8nPKLZZOEc9DCzh49ehjx0iLk7I/+cNQCT43T6tWrg76mBZ49e/aU9PT0WKaS6zvhfiDrN+WXX37Z+EYb7nFyL7k5vuFsSKDauj3pDAEEEEAAAQQQcL1AohKorl84E0TAZgHNdzz44IOyc+dO499733rrrVz/ndTmoekOAQQQQACBlBIgP5lS4WQxCCCAAAIIIIBARIFE5CedrPeIuMA4GzhVb+BkDYWT8XHKL5Ywu60e5/jx48aBe0uXLs2xnGgKPJ3cS4GJ5lZQqvVNWr+mv4yv16+HHkqn9UZaGKr1TVrLFnqde6Tao1ji7qV3KPAUkddee02aNWtmxs3Kpti8ebM88cQTQZXS0XyIErFJtPi0T58+MnnyZLP7Jk2aGIWnuV27rh9m/WD069fPfEdPJF28eLFokWtuz/bt2+Xhhx+Ww4cPG030g6jV0lrcmZaWFva1cNXuWiCqc86r0NCp+DjpF0v89aRUvWJdT0W1aq7ttH3fvn3lxRdfNIe96aabjB8EFStWjGUqub6j18a3atXK/FxY2RdO7SW3xzccKglUW7cnnSGAAAIIIIAAAq4XSEQC1fWLZoII2CygRZ2NGzc28xXavd5Sor/xntutEjZPge4QQAABBBBIGQHykykTShaCAAIIIIAAAghYEkhEftKpeg9LC4yjkZP1Bk7VUCiHU/Fx0i+WMLupHuf8+fPGzctaSxXuiaY2zcm9pHM9ffq0Me/Qkzvr1asno0aNEr1FO7easuxr1TonrScbPXp0EIHVgwRj2QNuf8f3BZ5a9azXkq9YscKM1axZs4xrvPLaVOFOKtRK47lz5ybtFM/QD6YW8ek16JGujg/3AdOiTz0ZMpxBuG+8ejrnsGHDgk47Dbf5Qwtj9epuvVL+2muvDftZcTI+TvnF8k1BY9S5c2d56aWXzNetmusLX3zxhVEcumnTJvP9vGIcyxzDVeH36tVLRowYIQULFgzbpZN7yc3xzc2bBGosO5F3EEAAAQQQQAAB7wokIoHqXQ1mjkD0AvrLqm3atBG9nj37c8stt8j69evlqquuir5T3kAAAQQQQMDHAuQnfRx8lo4AAggggAACvhSwOz/pZL1HogPmVL2BkzUUTsbHKb9Y9oHb6nFCD1YLXZPVAk8n95LOMbfC1Kefftoo1NRboaN5wh1YqO9HUysVzXhub+v7Ak/9YOi1XYFTEevWrSvz5s2TK6+8MmLsQr/Z6WmFWihap06diO/a3UALTrWQbvDgwWbX+r/1em4r13CHfjPNy2Hfvn3y2GOPya5du4yxojkNMtw3kDlz5hhFtuEep+LjpF8ssdejqps3by779++P2lxf0PVNmDBBtOAy8GjB57Rp04zTV+N99BurfkPOvv9q164t8+fPl6uvvjrX7p3aS26Pb25AJFDj3Zm8jwACCCCAAAIIeEvA7gSqt1bPbBGIXUCThz179gy60STQW4MGDYwbLC655JLYB+BNBBBAAAEEfCpAftKngWfZCCCAAAIIIOBbAbvzk07VeyQ6YE7WGzhVQ6FmTsXHSb9Y9oKb6nFCD1bTW5uLFy8edBic1QJPJ/eSuusNSlrXdPDgQTMMLVq0MHK2pUqViiU0curUKenSpYtRxxd49FbuZcuWye233x5Tn159ydcFnvF+E9Gg6/XnHTt2NOPfv39/ef755y0VVdq5ab7++mvjhMZ169YZ3UZbbKoFrs8++6xRkBd43njjDbn//vtzTHPhwoXSunVr88+ffPJJmTp1qhQuXNjSkt58803R43cDT26Fhk7Gx0k/S0ghjVauXCn6jTuSWV596w/ne+65x2yiRbyLFi2K+Rtp9rE2btxo7InDhw+b+0/3UvY5h5ubU3vJ7fHNLW4kUGP5tPAOAggggAACCCDgXQG7E6jelWDmCFgXOHbsmOiNKu+++26OlzRHo78Ma+XaH+sj0hIBBBBAAAH/CJCf9E+sWSkCCCCAAAIIIKACduYnnaz3SHT0nKw3cKqGwsn4OOkXy15wSz1O6ImVWsj48ssvyzvvvCMZGRnm0qwWeDq1l3Ri4Q77q1y5snGjsx4aGM+j69dC0UA9kvYVzYGH8Yztpnd9XeAZTVFjbkHbtm2bUawYOAG0YcOGRpGkVlDrk9sRtGPHjjU2ibA+AAAgAElEQVROl7ByuqYWWmqVc2AM7VdPS9TTGPPnz2+ME1pR/tvf/lb0wxrN9WOjRo0yjrINPCNHjhT9y5Dsj65HPyjaNvDMmDFDOnToYHlff/bZZ8aHb+fOncY7VatWNa6SL1++fFAfTsQnMKBTfpaRQhqGxkZPZtX/RPOXVKHV+frNVK+vq1ChQqzTMt47evSoEX89vTbwRLqaPfDZcGovuT2+uQWABGpcW5OXEUAAAQQQQAABzwnYmUD13OKZMAIxCOzZs0ceeOABOXToUNDbBQoUEE10PvLIIzH0yisIIIAAAgggEBAgP8leQAABBBBAAAEE/CVgZ37SiXoP6nFy7k/qcaL/zLqlHmfz5s3yxBNPmCdgBurCdH7RFng6Wdul4pqn1Vzs3r17zQBkZWVJjx49oqprChe906dPS+fOnYNOMY3mdu7od4Q73/B1gaceC/v444/Le++9Z0Tn1ltvlSVLlsiNN95oOVpW+ghXAGf1yNgvvvjCOJlz06ZN5pz0ZAo9OTT7EbahFeXt2rWTSZMmRXUFmZU+Tp48Kdq3HncbePSbTM2aNS2bWe3Dim2kQa32YWXtkcayo4/cxlizZo28//778vHHH4ueTqJXzGW/Dj3S3PTrocXINWrUME7w1L0Y66O/1TFnzhxp37692YXVKnyr+yCvuVntw47Y2NFHtM4kUKMVoz0CCCCAAAIIIOBtATsTqN6WYPYIRBbQfzf+1a9+JWfOnAlqXKJECdF/h65WrVrkTmiBAAIIIIAAAnkKkJ9kgyCAAAIIIIAAAv4SsDM/abVWIy9hK31QjxMsaLWGwoptpN1vtQ87ai3s6CO39bihHuc///mPUYulc9FHb8vVurDSpUsbt0hHW+BpdR/kFeNo+pgwYYJxyGHguf766426skqVKkXaRpa+rgfOzZo1S+rXry/33nuv3HzzzVKoUCFL76ZKI18XeIYWvMVyZfXx48eNAszAh0w3RriCR70eu1WrVmaltbZr06aNTJkyRYoUKRJ2P+nxu3pKo56kGXj06Fo97TL0Q2BHRbkVj9Bq/1iKYn/44Qfj9NHp06eb69JjhdUj+2NlPpE+iFbj45RfpPkm8uuhxy+HnjYby9ihp4JqHxMnTpSuXbtGrMJ3ci95Nb4kUGPZlbyDAAIIIIAAAgh4V8DOBKp3FZg5AtYFNLGpCc7Ac8stt8jatWuNwk8eBBBAAAEEEIhfgPxk/Ib0gAACCCCAAAIIeEnAzvykk/Ue1OP8vMuox0nOJy6eehytDdPTOgOHvAWuZq9Vq5axmFgKPJ2sxwl3Wq/W0U2bNk0uu+yy5AQkBUf1dYHnm2++aVyvHnhi2WB6UoQeKauV04FHrwHTYs7sj550OHnyZOnevXvQn+t17to23FXbr7/+ulE8mv1q9nDt7ThaVydl5QpvO666DvcNKDMzM8eJlE7Fx0m/ZH0PCXdkcf/+/Y0fBOnp6TFNS93Gjh0rAwYMMN+vXbu26B69+uqrI/bp1F7ycnxJoEbcRjRAAAEEEEAAAQRSSsDOBGpKwbAYBHIR0FyLXtH+xhtvGDddLF26NKqbTIBFAAEEEEAAgbwFyE+yQxBAAAEEEEAAAX8J2JmfdKreQyNEPU7wPg0tCKQeJ7Gf43jrcTS32bx5c7M2LHA1e/78+Y2Jx1Lg6VQ9js4vtJhU/0wPMtSaJB77BHxd4BlaQd2hQwfRY2OjOcY1XPHY+PHjjaLP0EdPk9Qx9C8cAs9dd91lFMTp8bTZn88//1xat24t+psGgadTp05GQV3hwoWD2lotMo20bb788kuj2PTtt982ml555ZWyatUqqVq1qvmqzueee+4x/1mPv1XHkiVLRuo+6OtaENuxY0fzz9RLv0kVKFDA/DOn4uOkX1RINjZ+5513pEWLFnL48GGjV62S1yOM69SpE/Moe/bskUceeUT27t1r9qHXtT/11FOW+nRqL3k5viRQLW0lGiGAAAIIIIAAAikjYGcCNWVQWAgCEQQ01/Liiy8G/fIhaAgggAACCCBgjwD5SXsc6QUBBBBAAAEEEPCKgJ35SafqPQK21OP8vMuox3H2ExdPPc4XX3xhHPy3adMmY9LZr2YPrCKWAk+n6nF0jqFj6Z/pgYYPPfSQs4FI8dF8XeAZ+k0t1hMNrVS/B/bRhx9+aFReHzx40Nxael35iBEjpGDBgsafaUFanz59ZOrUqWab3ApBtUG44261wvv++++PavseO3bMKPBcv369+d6WLVvk7rvvNv/Zjt+y0M6s/DB3Kj5O+kUVEJsaHzlyxCgs1m+ggadp06Yyd+5cKV68eEyjaGHzsGHDgq7C02/Os2fPliuuuMJSn07tJS/HlwSqpa1EIwQQQAABBBBAIGUE7EygpgwKC0EAAQQQQAABBBBImgD5yaTRMzACCCCAAAIIIJAUATvzk07Ve2SHoh7nvxrU4zj38YmnHufHH3+UgQMHSlZWljFhvZpdY5e9Rkv/PJYCT6fqccLtt3CHCToXkdQdydcFntEUZua1BaLpJ9zR0Hqa4rJly8zr4l999VVp3769efyufl1P+dRK7XCPlcJMK1vYSj9WfhBYGctKP9G4xhMfK+u2sia7+rEyltU2586dM34Y9OvXz3wldL9Z7St7u3379sljjz0mu3btMv84mtM7rf6fCitzi7SX7IqLXf1YWVOgDQnUaLRoiwACCCCAAAIIeF/AzgSq9zVYAQIIIIAAAggggECyBchPJjsCjI8AAggggAACCDgrYGd+0ql6j+xC1OP8VyNSDYW2cSo+dtVZ2NWPnZ+oeOtx9JA2Pb1TDy3TR2907tmzp6SnpwdNM5YCTyt7wIqFlX5C21SuXFkWL14sFSpUsDIEbSwKUOCZkWFSZWZmyuDBgy3S/dws2m98p06dki5dusi8efPMTvRERf0NhhMnThgf4A8++MD8mvavBXr58+cPOze7vpFZ6cfKh9cKoJV+onXNbdxI/VhZt5U12dWPlbGstNEfJjNmzDCuqQv8QND39J/19M3c9lOkvvX/FE2YMEH05NnAU7duXWM/ayW+1cfKHrDSV6R+7IqLXf1YWVOgDQnUaLRoiwACCCCAAAIIeF/AzgSq9zVYAQIIIIAAAggggECyBchPJjsCjI8AAggggAACCDgrYGd+MlKdhtWVRdsP9TgUeFrdW/G0i7ceZ//+/UG1YYGasVKlSuWYltsLPEPnV7VqVdGDDcuXLx8PMe+GCFDgmYQCT43B7t27pUWLFrJ3714zJOPHj5fPPvtMpk+fbv6ZntqphZ+lS5fOdfPaVXhmpZ9IxXRWP2FW+on2B3VuY0fqx8q6razLrn6sjBWpzYULF2TRokXSqVOnoOJOK/spUt+HDx+WNm3ayIYNG8ymekpojx49JC0tLdLr5tet7AErnUXqx6642NWPlTUF2pBAjUaLtggggAACCCCAgPcF7Eygel+DFSCAAAIIIIAAAggkW4D8ZLIjwPgIIIAAAggggICzAnbmJyPVaVhdWSz9UI+zUFq3bm0Sd+jQwTjEq1ChQuafxeIaLmaR+rGrzsKufqzuu7zaxVuPc+bMGenTp49MnTrVGCa3q9kDc/BagWf9+vWNU2RLlixpBzd9/E+AAs8kFXjqKYh6pbVexZ7box/il19+WWrVqpXnhrXrG5mVfiIV01n9ZFnpJ9IPAqtjRerHyrqtjGVXP1bGyquN/qaA7hstuMx+cufdd98tc+fOjfsY5Ndee02aNWtmTuGmm26SpUuXSsWKFaOaupU9YKXDSP3YFRe7+rGyJvMH9eoOQc2b3dE1mtdpiwACCCCAAAIIIOAxATsTqB5bOtNFwBQ4evSovPjii5KRLV8DDwIIIIAAAggkR4ACz+S4MyoCCCCAAAIIIJAsATvzk5HqNKyuMZZ+qMehwNPq/oq2Xbz1OLo3X3nlFenYsWPEq9kDc3N7gacWD+vV8oGHK9qj3VXW2lPgmaQCTw1PuKOhs4dt7NixxocgPT09z2jaVXhmpZ9IxXTWth1HQlt1irbdjz/+KJMmTZLhw4cnpLhTf5NAC0f1VNnA07VrV9G9WrBgwaim69ResrKvrUzcrn6sjGX+oA4p8IzmXdoigAACCCCAAAIIeF9gcKOf/3+391fDChCILLBz505p3Lix6M0Rw4YNo8gzMhktEEAAAQQQSKhAaIFnQgejcwQQQAABBBBAAAHXCcSTn4ylMDMcQKz9UI/DCZ52f6DsqMfRW57btm0rH3zwgTG9vK5mD8zf7QWeobU/FHjavfP+25+vCzy1SE2rogPPkCFDRP8TzTXT+m6sP1D0Xf3wtmzZUnbt2hUUYb0Ce8qUKVKkSJGIkddTGp999lmZP3++2Xbz5s1Ss2bNiO9mb2ClgO3NN9+UevXqma+1a9fOKCi85JJLohrLSnGfU/Fx0i8qpCgbnz59WkaOHGn8J/uj8dKjna+//vooe8zZfM+ePfLII48Y+zbwvPHGG3L//fdH3bdTe8nL8SWBGvW24gUEEEAAAQQQQCClBOJJoKYUBIvxhcDixYtFcyFnz54117ts2bKgGyR8AcEiEUAAAQQQcJEA+UkXBYOpIIAAAggggAACSRCIJz/pVL1HXizU4/xXJ9wV7U7Fx8v1Gtn3lh31ONqHXs0+ffp0o2u91Vnzn7fffnuen+5YCjydqsfRiYeOddlll4nWEVWrVi0J37VSd0hfF3haKTKMFPrz58/L4MGDZdSoUWbT8ePHG6ccWnkuXLhgnH7Yv3//oOb6gdbiUyvFpuFOVVywYIG0atXKyhTMNl9++aXxzttvv2382ZVXXimrVq2SqlWrmm22bt0q99xzj/nP9evXF3UsWbJkVGOF/rBQr9GjR0uBAgXMfpyKj5N+USFF0VivsOvVq1dQka++3rBhQ5k2bZrxg8GOR69416LewFO3bl2ZN2+esVeifZzaS16OLwnUaHcV7RFAAAEEEEAAgdQSiCeBmloSrCbVBbp16yaTJ0/Oscz27dsH3SCR6g6sDwEEEEAAAbcJkJ90W0SYDwIIIIAAAggg4KxAPPlJp+o98hKhHue/OtTjxPe5saMeR69m18/E73//e3MyEydOFL0xN1JdWCwFnk7V4+hidu/eLc2bN5f9+/eba3v99dfloYceig+et4MEfF3gaUfFcrzFY7rRW7RoEXQiokbopptukldffVUqVaoUccuGKzJ9+eWXjZMvonn27dsnjz32mHmaaLhjc0M/mFrgt2jRIilVqlQ0Q1k69dSp+DjpFxWSxcZ///vfRf8yTCvgsz/6gyErKyvq2OQ2bLi9rsXNeuptenq6xdn+3MypveTl+JJAjXpb8QICCCCAAAIIIJBSAvEkUFMKgsWkrMCJEyeMRN+7774btEb9d0z9ZdiePXum7NpZGAIIIIAAAl4QID/phSgxRwQQQAABBBBAIHEC8eQnnar3yGv11OP8VyczM9M4uC7741R8vFyvoV521eOEniarN+fqwXjFixeP+AGOpcDTqXocnXzoYYL6Z3rzcOhBhxEXSoM8BXxd4Llz505p3LixHD582ECK5TTK48ePGxXWa9asMaG3bNkid999d8Std+rUKenSpYtxAmK4J5pr2idMmBD0Fx/hvkFHmtC2bduM69f1iOTcPA4ePCiPP/64vPfee0abcEWgkcb54YcfjNMmA8cOa/twJ446GR+n/CLZRPv1999/X5555hmzKDfwvu6rESNGiB59bNcTGnvtN9br2fVdJ/eSV+MbmkBtdkdXu8JJPwgggAACCCCAAAIuFFi+I/gEw3gSqC5cHlNCIEhgz549xq0T+u+G2Z9ixYrJ8uXL5b777kMMAQQQQAABBJIsQH4yyQFgeAQQQAABBBBAwGEBO/OTTtZ7hGOiHue/14DrQz1ObB8kO+txQk+0jW1G4d8KV7flZD3O2bNnpV+/fqJ1OYFH6+j0tmG7apa0jq13797G7dK//e1vjZuoS5QoEfH0Uzudk92Xrws87djQoX3ceuutsmTJErnxxhvzjK0evztnzhzR68YCT+Ca60DBqf651SN5V65cKU2aNDH76tChg/HhKVSokOU9FtqHXsU9adIkueSSS8w+Tp48aVzRvWzZMvPPrBa0Bl4I18fmzZulZs2aQXN1Mj5O+VkORoSGun/WrVtnFHdm/8sw/eY4aNAg40TPggUL2jWc0U/ob3DoN039IXTVVVfFNI6Te8lr8Q2AkkCNaWvxEgIIIIAAAggg4FkBOxOonkVg4r4QeO2116R169aiN0VkfypWrGj8Am2ZMmV84cAiEUAAAQQQcLsA+Um3R4j5IYAAAggggAAC9grYmZ90st4jVIF6nOCaHupxovucJKIex+kCTyfrcVQ3dH3XX3+9UVdm5dZqK9HRwwL01FM9CTXw+O2UUF8XeGqF77PPPivz5883N0C0JxKGnnqpp09of5GO0Q13FLReq67PE088Yc5H/1JDN/3tt9+e554OPV43luK7UaNGyYABA/L8MIQ7PnnGjBmiBaVWn88++8y4ll5/Y0MfrazW6+jLly8f1IWT8XHKz6pRXu30h8nixYuNvfvNN9+YTbU6fcqUKYZtvnz57BjK7EPH1BNBsx/b3aNHDxk9erQUKFAgprGc3Eteim92TBKoMW0tXkIAAQQQQAABBDwrYGcC1bMITDzlBcaNGyd9+vTJsU69qn3RokVSuHDhlDdggQgggAACCHhFgPykVyLFPBFAAAEEEEAAAXsE7MxPOlnvEbp66nGox4n1E5GoehynCzydrMdR63/+85/SsmVL+eCDD0x6LcDUPHB6enqs4TDe05joAYd6U3Tg0cPvVqxYIXXq1Imrby+97OsCz3BFa88//7wMHDjQ8jGuoVc/9+/fX7SPvDaoXuuuBZFLly4198rTTz9tbEj9kIVe265VyDNnzsyzaPTrr782rorXUx310c385z//2dJV8do+XPV2bsWuod94oj0tNPQ0xdyO5nUyPk76xfMNQk30m1TPnj2DTu7UQuAXX3xRHnjgAct7N5p5hPs/X1qQ3KZNm2i6ydHWqb3klfiGApFAjWt78TICCCCAAAIIIOA5ATsTqJ5bPBP2jcCHH34o99xzj/z444/GmtPS0iQzM9O4jYIHAQQQQAABBNwlQH7SXfFgNggggAACCCCAQKIF7MxPOlnvkd2Fepzg23+px7H+qUlkPc7rr78u06dPtz6ZbC31NNx9+/aZf1KlShUpVaqU+c/FihUTPdCvXLlyQf07VY+jg2qt27Bhw4x6ucBz0003GYf9xXuK5+eff27cBrV161az76ZNm8rcuXMjHr4YE7hLX/J1gafGRDfAgw8+KFrApk/dunVl3rx5ErguPa+46Q+Gp556yii4CzyRTgDVbwiTJ0+W7t2757qp9S87mjdvHlTAF+mq9nA/HPW0xSFDhliqht6+fbs8/PDDErgePq8TQPUbx2OPPSa7du0y1qAfSi1W1avUIj36Fzhaoa0GgSevE0Cdio+TfpGM8vq6Hp2tJ7xmv5a9cuXKRnFn9erV4+k6z3dDj0/Xz8eqVauM01fjeZzaS16Jb6glCdR4dhfvIoAAAggggAAC3hOwM4HqvdUzYz8JLF++3Mh76Gmd+r/r16/vp+WzVgQQQAABBDwjQH7SM6FioggggAACCCCAgC0Cducnnar3CCyeehzqceL5ICSrHifSnLVoMiMjw2y2YMECadWqVaTXjKJQp2q7dDLhTs7VQ+P0JuIiRYpEnG+4BqdPnzZqzEKLY60axDSoS1/yfYFnuCLNWbNmSbt27fI8CVF/MGi1s1a7Bx4rxaFWije1snn8+PFBV5ZZuao9tEjTajW0fiD0uu3Zs2eba8mrODRckaZe7a7V2Pnz589zq2/cuNGorA4UkkYqDnUyPk75xfq9IFxV+l133SXTpk2Lu9Ay0py2bdsm9erVMwuh8yoAjtRX9q87uZfcHt9wbiRQo9lNtEUAAQQQQAABBLwvYHcC1fsirCCVBfQXWfUWihtvvDGVl8naEEAAAQQQ8LQA+UlPh4/JI4AAAggggAACUQvYnZ90st5DF0s9DvU4UW/6/72QzHqcSHOOtcDTyXocXUO4Wjf982eeeUbGjBlj3EQdzXPu3DnJysqSfv36Bb1m5RbsaMbxSlvfF3hqoEKPpdViyj/84Q9Su3btXIs8w1VuRyoMDXcUtB4bq9evZz8+V+f0n//8xygyXbNmjbmXcmsbaHDmzBmjUFP7CzxNmjQxCgCvvvrqsHsy3AfCSmHoO++8Iy1atDALNfWDqBXTjz/+uOTLly/sWHv37pW2bdvKBx98YH7dSmGoU/Fx0i/abxD6jXfgwIHGN6/Ao/tUr0mvVatWtN1F3T40Brkd4x11xyLi1F5yc3xzcyOBGsuO4h0EEEAAAQQQQMC7AnYnUL0rwcwRQAABBBBAAAEE3CBAftINUWAOCCCAAAIIIICAcwKJyE86Ve9BPQ71OLF+UpJdjxNp3rEWeGq/TtXjBNZw5MgR6dChg+iV9NmfRo0aGYcG6vXyaWlpkZYsR48elaFDh+Y4uVPrpPR7yt133x2xj1RrQIGniIT7Rq+bYvjw4aKVvwULFjTjrh9svT4sMzPTOM428EQqvgx3FHSkAj297l2vLAtcH69jjR07Vnr27JnrtevhfiNBT14cNWpUjg+KfiC0YFALM6MZQ+cR7hucFnnqscBafa3XrAWeCxcuiJ7cqcWcO3bsMP9cT5+cP3++XH/99Xl+rpyIT2ACTvlF+40k9Juulb0Q7Rh5tQ/9gdG/f3/RP0tPT497GCf3klvjmxsiCdS4txcdIIAAAggggAACnhJIRALVUwBMFgEEEEAAAQQQQMBVAuQnXRUOJoMAAggggAACCCRcIBH5SSfqPajHoR4nng9HsutxIs09ngJPJ+txAusId/iffk1ryrS2Tg8GvOOOO4LqyvTrekDhwYMHZdGiRTJ37lzjf2d/9P0ZM2ZIy5YtLRWJRnL12tcp8PxfxHLbYBUqVJA6derIr3/9azl27JisXLkyqLBTX9dCxT/+8Y+iJ1/m9mzdulVatWoVtAH1Q6hHyeZ2rblu3iFDhsjIkSPNbiNVI+sPrldeeUU6duwYVLSpHehJj/fcc4/xodmzZ49xOug333wTNOVOnToZRaTZCzRzW1Nuldc6R73CWz20cHTDhg1Bp3Zqf5GKW0PHTHR8AuM56Wf1m0W4Y5OtvptXu8qVK8vixYtF93heT7iTL8ePH2+cFmvX49RecmN88zIkgWrXDqMfBBBAAAEEEEDAGwKJSKB6Y+XMEgEEEEAAAQQQQMCNAuQn3RgV5oQAAggggAACCCROIFH5yUTXe1CP8/Mturo7qMex/hlJdj2OlZnGU+Cp/TtVj5N9LVqTpid56mczt0dP8wzcdq11SR9//HGOOrfAuyVKlJApU6YYN03ndqu0FUsvt6HAM1v03n//feP0yV27dlmOqRbH6dXsNWvWzPUdPSlTN+6KFSvMNnr9u55emdvV6YGGn3/+ubRu3Tpo00c6LVQLQ7VqWU/MzH4yZ6RF6Wml+oEoXbp0pKbm1/fv3y+dO3cWPW3U6qMfPL02/rHHHouqqjpR8Qmdt5N+Vsz0G5/GRv9Pj52P1QLPkydPSrt27WTZsmXm8AsWLDAKlu18nNpLbotvXoYkUO3cYfSFAAIIIIAAAgi4XyBRCVT3r5wZIoAAAggggAACCLhRgPykG6PCnBBAAAEEEEAAgcQJJDI/mah6D+pxgvcD9TjRfT6SXY9jZbbxFnjqGE7V42RfT27XrFtZc/Y2eh37xIkTpWrVqlHVmEU7jtvbU+AZEiEtqNRTM+fNmxcxdm3atJFhw4ZJ2bJlc217/vx50dMO+/TpY7bREzS1uLNJkyYRx9AGr776qrRv3z6qa9RzuxY93ID6DX7QoEHGGFZO7gztI7er3sON1ahRI8NMK7HT0tIsrT97I7vjk9sEnPSLhKCnxlrdK5H6yv51qwWeenKtFnOuX7/efH3Lli2i30TtfpzaS26Kb16GJFDt3mH0hwACCCCAAAIIuFsgkQlUd6+c2aWCwI4dO4wbIooUKZIKy2ENCCCAAAIIICAi5CfZBggggAACCCCAgL8EEp2ftLveg3qc4P1JPU70n9dk1+NYmbEdBZ46jlP1ONnXpLU5ejLnpEmTjEMRozmk8NZbb5VevXpJ8+bNY6pls2LrpTYUeIaJlm6wffv2yapVq2Tjxo2if0mhV5lrYeadd95pXHWup2jefPPNEY9+DXcUtG7AESNGSMGCBS3tldOnTxvXYc+ePdtsb/VIZT3G9oMPPjA+KNu3b5dt27YZfej7erV8vXr1pHHjxnLFFVdYmktujfTq60OHDsnq1atl3bp1ximoBw8eNJpXq1ZN9MTShg0bGmPmdiW91QnYGZ9IYzrll9c8Fi5caJziavdjtcBTv8k//vjjsmHDBnMKiSrw1AGc3EtuiG9ecSWBaveupz8EEEAAAQQQQMDdAolOoLp79czOywKLFy8W/SXY6tWry1tvvSXp6eleXg5zRwABBBBAAIH/CZCfZCsggAACCCCAAAL+EnAiP2lnvQf1ONTjxPsJTXY9jpX521XgqWM5WY8Turbjx4/Le++9J5s3bzZryrQ2L/DoQYF6gECNGjWkTp06csMNN8RdX2bF1yttKPD0SqSYJwII+E6ABKrvQs6CEUAAAQQQQMDnAk4kUH1OzPJtFtBTEvSXWPU3sANP27Zt5Q9/+IPNI9EdAggggAACCCRDgPxkMtQZEwEEEEAAAQQQSJ4A+cnk2TMyAgggkJcABZ7sDwQQQMClAiRQXRoYpoUAAggggAACCCRIgARqgmDpNiECJ06cMG43efvtt3P0/9e//lUqVqyYkHHpFAEEEEAAAQScEyA/6Zw1IyGAAAIIIIAAAm4QID/phigwBwQQQCCnAAWe7AoEEEDApQIkUOGRfa8AACAASURBVF0aGKaFAAIIIIAAAggkSIAEaoJg6dZ2gT179kjDhg3l4MGDQX0XK1ZMli9fLvfdd5/tY9IhAggggAACCDgvQH7SeXNGRAABBBBAAAEEkilAfjKZ+oyNAAII5C5AgSe7AwEEEHCpAAlUlwaGaSGAAAIIIIAAAgkSIIGaIFi6tVXgtddek9atW8uZM2eC+tUTO9esWSNlypSxdTw6QwABBBBAAIHkCZCfTJ49IyOAAAIIIIAAAskQID+ZDHXGRAABBCILUOAZ2YgWCCCAQFIESKAmhZ1BEUAAAQQQQACBpAmQQE0aPQNbELh48aIMHDhQRo0alaN1o0aNZMmSJVKoUCELPdEEAQQQQAABBLwiQH7SK5FinggggAACCCCAgD0C5CftcaQXBBBAwG4BCjztFqU/BBBAwCYBEqg2QdINAi4R+Gj7R9L6od+bs6lQsYJkzcqSa68rG9cMTxw/IX069ZWtm7aa/XTp01k69uwYV7/LF70mGT0zgvrQPjv16iTp6fni6nvG+BkyZezUuPrQlytXrSyXX3G53HLbLVLljtuM/y50Sd6FJauXr5a+z/aLe2wrHViJw/lz5+Uf+w/Ixj+/Jbt27pbP9n0mXx760uhe90a5G66TGrVqyG/r1ZLSV5aWtLQ0K0PTBgEEPCpAAtWjgfPBtE+dOiWPPvqorF+/Pmi1+nMpMzNTBg0a5AMFlogAAggggID/BMhP+i/mrBgBOwTC5Svt6DdcH+FyrKF52GjG1nzclb+6Sq4ofYX85q7fSPWa1eT/rvo/yZcvtnxoMvOg0aybtggggEBAgPwkewEBBBBwpwAFnu6MC7NCAAEEhAQqmwCB1BLwUoHnqZOnZHCPwbJh7VtBQaj0m0oybsY4uebXV8cVHLsSm6GTKFqsqHTs0UEe+f0juRZ6uqXAU09B2751u0wbN112frDTkmeTRx+SZ597Vq7+VXz+lgajEQIIJEWABGpS2BnUgsDXX38tVapUkUOHDpmtCxcuLMuXL5f69etb6IEmCCCAAAIIIOBFAfKTXowac0Yg+QJeLvAMp1f1rqry+6dbS616taRAgQJRASczDxrVRGmMAAII/E+A/CRbAQEEEHCnAAWe7owLs0IAAQQo8GQPIJBiAl4q8Pzko0+ky5Nd5eiRozmikDk+U5o9/ru4opOoxGZgUvUb15eBIwdIyVIlc8zTDQWeZ8+elfmzF8jMCTPl9Heno7K86pqrpO+wPlKnQR1O84xKjsYIeEOABKo34uTXWe7du1fuuOMOOX36tFx33XWyZs0aqVChgl85WDcCCCCAAAK+EKDA0xdhZpEI2C6QagWeAaC6DepI38y+ovk5q08y86BW50g7BBBAILsA+Un2AwIIIOBOAQo83RkXZoUAAghQ4MkeQCDFBLxS4Hn+/AWZnjVdNPmoT4nLS8iPP/xoFiJqIvP5Cc9LkaJFYo5QaGJTk6JlypWRtHzWrx8/fuy47P1kb65zaPlkC+mV0SvHSZ7JLvDUK9lfmvGSjB8+Icfc9QqoavdWkyuvuVI0Dn//699l27vb5OSJk0Ft1WvklJFyR/XbY44BLyKAgDsFSKC6My7M6meBN954QyZNmiSLFi2SokWLQoMAAggggAACKS5AgWeKB5jlIZAggVQt8FQuveFo0OhBUrHSzZb0kpkHtTRBGiGAAAIhAuQn2RIIIICAOwUo8HRnXJgVAgggQIEnewCBFBPwSoHnV//5Svp06is73tthROCxJx41/nvxy0uM/y58aWGZ/MdJRiFirE9oYvPRNo8av/3+y18WjKrLn376ST75yyfyykuvytoVa3O8G+9po//8x+fSq30v2bdnn9n3gpXzpcqdVaKaZ/bG7739nnRv1yPo5E7tr/uAbvKbO38j+fLlC+r7zPdnZOn8pTJjwsygQk9NJo+eOsoojOVBAIHUESCBmjqxZCUIIIAAAggggEAqCFDgmQpRZA0IuF/ArlxhYKWheVj9cys5vYsXL8p3356W70+flr/t/pus/dOfZfObm3PcwKN5uRGThku568tFxLVrbYnOg0ZcCA0QQMA3AuQnfRNqFooAAh4ToMDTYwFjuggg4B8BEqj+iTUr9YeAVwo8N6zZIN2e6m4GZcjYDLmk8CXS99l+5p917NlROvXqJOnpwcWIViNpV2IzMJ6eivmnJa/LmIwxQQnX6jWry6gpI6VU6VJWpxbUzu4Cz1MnT8nQ3sNk/ar15jj3PXCfDB03JOx18oFGmlzevnW7DOo+WL489KVtcYgJhZcQQCChAiRQE8pL5wgggAACCCCAAAJRCpCfjBKM5gggEJOA3bnCWAs8QyevOTkt9Bw1eLRon9kfveVoyLihUqJk8TzXbPfaEpUHjSlwvIQAAikpQH4yJcPKohBAIAUEKPBMgSCyBAQQSE0BEqipGVdW5V8BLxR4nj17VrIys2TBnIVGoPS0zpmLZkixksWDTrLU31IfN2OcXPPrq2MKqN2JTZ2EJjenjpsqsybNNucU72mjdhd46nXrXdt2M4tQ9bf8s2a+IDfcfENER00oL1+4XIb0Hmq2jTcOEQelAQIIOC5AAtVxcgZEAAEEEEAAAQQQyEOA/CTbAwEEnBCwO1doV4FnYO1HDn8lw/sPl43rNgZx9Hu+n7Ru10rS0tJyZbJ7bYnKgzoRZ8ZAAAFvCJCf9EacmCUCCPhPgAJP/8WcFSOAgEcESKB6JFBMEwGLAl4o8Pxs32fSo11PObD/gLGqO2rcIWOnj5EixYoap2Mumfffa9r1ief680QkNnVOn/7tU+P684MHDprz7Dusj7Tp0MZilIKb2Vngef78BZkyZorMnvxzAWq0J6Ee+tcX8lzH52T3X3abE529eLbUqFU9pvXxEgIIuE+ABKr7YsKMEEAAAQQQQAABPwuQn/Rz9Fk7As4J2J0rtLvAUyU0Xzqw26CgvJyVX762e22BqNidB3Uu2oyEAAJuFyA/6fYIMT8EEPCrAAWefo0860YAAdcLkEB1fYiYIAJRCXihwFMLOIf1yTTXpYWRPQf1kF/84heyevnqoGva9Rqi5yc8L0WKFonKQRsnKrF54vgJ6dOpr2zdtNWcU5c+nUULKWN57Czw/PbUd5LRM0PeWP2GOZVoizN/+OHHHIW2IyePlCaPPhTL8ngHAQRcKEAC1YVB8cGUTpw4IcWKFfPBSlkiAggggAACCEQrQH4yWjHaI4BALAJ25woTUeCp61r7pz/L0N5Dzdt59M8i/RK83WsL+NqdB40lbryDAAKpKUB+MjXjyqoQQMD7AhR4ej+GrAABBFJUgARqigaWZflWwO0FnqdOnpLBPQbLhrVvmTGa+vIUqV2/tvHPoadHxnP9uVcSm3YWeP7rn/+S3h16y57dfzM8b7jpehk/e7xcW/7aqD4ToXbxFLBGNTCNEUDAEQESqI4wM8j/BM6fPy+9e/eWZcuWyUcffSSXX345NggggAACCCCAQJAA+Uk2BAIIOCFgd64wUQWemj8d2nuYrF+13mSp16ieUeR5WZFLw1LZvbbAIBR4OrEzGQMBfwqQn/Rn3Fk1Agi4X4ACT/fHiBkigIBPBUig+jTwLDtlBdxe4Knz6/B4R/M30EOvGDp79qxkZWbJgjkLzRhlP+EzmsAlKrH51X++Mk7w3PHeDnM68RRA2lng+fVXXxu/5b9vzz45cviI/PDDD8YJqNdeV9Yy3Y8//ijjhoyTV1561XwnnivoLQ9MQwQQcEyABKpj1L4fSE/tfOihh+Tdd981LG6//XbZsmWLFCxY0Pc2ACCAAAIIIIDAzwLkJ9kNCCDghIDducJEFXiqxfJFrxm39ASeMuXKyMQ5E+SGm28IS2X32gKD2J0HdSLOjIEAAt4QID/pjTgxSwQQ8J8ABZ7+izkrRgABjwiQQPVIoJgmAhYF3Fzgef78BZmeNd24Oj3whCve3LR+k3R+oovZJrQI1CJFwq5of+/t96R7ux5B1yS9MPMFebDJA1anFtTOzgLPmCYQ8tLxb45Lv879ZcvGLeZX4lmfHXOiDwQQsFeABKq9nvQWXmDPnj3SqFEj+fzzz4MaPP300zJr1izYEEAAAQQQQAABU4D8JJsBAQScELC7CDKRBZ6f/u1TI/948MBBk2bMtNHSqFmjsFR2ry0wiN15UCfizBgIIOANAfKT3ogTs0QAAf8JUODpv5izYgQQ8IgACVSPBIppImBRwM0Fnl8e+lKee6aPfLzjY3M1sxfPlhq1qgetLtxvhusVRM0e/51Fhf82S0Ri89jRYzL0uWGycd1Gcy4VKlaQrFlZUZ2SmX0hbivw3PbuNunatptZwBrphICogkJjBBBwhQAJVFeEIaUn8dprr0nr1q3lzJkzQeusUKGCrF+/XsqUKZPS62dxCCCAAAIIIBCdAPnJ6LxojQACsQnYnStMZIGnXtPe79l+snnDO+ZiO/XuJJ16PSNpaWk5AOxemw6QiDxobJHjLQQQSEUB8pOpGFXWhAACqSBAgWcqRJE1IIBASgqQQE3JsLIoHwu4ucBzw5oN0u2p7mZ0qtesLqOmjJRSpUsFRSzcSZ91G9QxrhovUrSI5ejandjU68+zns+SlUtXBc2hY8+O0qlXJ0lPz2d5btkbuqnA84cffpQxGWNkybwl5hQffuxhGTRqoBS6pFBM6+MlBBBwnwAJVPfFJFVmdPHiRRk0aJCMHDkyx5L0NM9XX31VChcunCrLZR0IIIAAAgggYJMA+UmbIOkGAQTyFLA7V5jIAs9wObpH2zwqfTP7yi9/WTDHOu1eW6LyoGxRBBBAICBAfpK9gAACCLhTgAJPd8aFWSGAAAJCApVNgEBqCbi1wDNcUrJL3y7SoXv7sL91HnqKZOFLC8vkP06SavdWsxyweBOb58+dl1OnTsnnn30u7258V1YtWy16Cmn2574H7pOh44ZIyVIlLc8rtKFbCjy1KGftirUyrE9m0PXzk+ZOlLoN68a8Pl5EAAH3CZBAdV9MUmFG+jPz0UcfNU7ozP7o6TLDhg2TwYMHp8IyWQMCCCCAAAIIJECA/GQCUOkSAQRyCMSbKwztMJEFnjpW6Hzvrn23jJ0+RooVL2b72pzKg7ItEUAAgYAA+Un2AgIIIOBOAQo83RkXZoUAAghQ4MkeQCDFBNxa4PnZvs+kR7uecmD/AUNcT+2c8tJkubXKrWEjcPyb49Kvc3/ZsnGL+fXW7VpJr4xeUqBAAUtRC02CWnopikZV7qxinCp67XVlo3grZ1O3FHhqbAZ2GyS7/7LbnGSTRx+SASMGyKWXXRrXGnkZAQTcJUAC1V3xSIXZ/OMf/5D69euL/nf2R0/rXL58ufE1HgQQQAABBBBAIDcBCjzZGwgg4ISAnwo87fa0Kw9q97zoDwEEvCtAftK7sWPmCCCQ2gIUeKZ2fFkdAgh4WIAEqoeDx9QRCCPg1gLPeTPnyZghY80ZR7pyXU+T1HfGDh1nvlPpN5Vk3Ixxcs2vr7YU+0QVeOppog8+/KB06dNZLr/icktzyauRGwo8Dx44KMMHjJD33n7PnGq568tJ1swX5Iabb4h7jXSAAALuEiCB6q54pMJsWrduLQsXLgxaSrly5WTNmjVy4403psISWQMCCCCAAAIIJFCA/GQCcekaAQRMAa8VeC6Zt8S4aSfwVKx0s7ww8wX59bW/zhFVr+RB2Y4IIIBAQID8JHsBAQQQcKcABZ7ujAuzQgABBDjBkz2AQIoJuLHA89TJUzK4x2DZsPYtU7vvsD7SpkObPPX37P6bPPv7Z+XokaNmu8zxmdLs8d9ZiprdiU09qbP+Q/Wl4e8ayrXlrw17tbyliYU0SnaB55HDX8nw/sNl47qN5sy0iHXI2Axp0LSBbeuMxYZ3EEAgMQIkUBPj6udeT58+LXfccYfs3bvXYLjvvvtkxYoVUqRIET+zsHYEEEAAAQQQsChAgadFKJohgEBcAl4r8Hx9yUoZ0HWAueYKFStI1qyssLcJeSUPGlcAeRkBBFJKgPxkSoWTxSCAQAoJUOCZQsFkKQggkFoCJFBTK56sBgE3Fnhue3ebdG3bTU5/d9oIUJlyZWTinAkRT4bU9lp4uHLpKjOwkU7+zL4DQhObV11zlTF2Wr60HBvl4oWLoqdYfnnoy6Cvlbi8hLTr/JQ0atZIipcsLvny5bN9kyWzwFPXO7zfcNm84R1zXVrc2bFnR3mifRtJz59u+3rpEAEEki9AAjX5MUjFGRw6dEiqVKki7dq1kxEjRiTkZ2YqurEmBBBAAAEEEBB+AZ1NgAACjgh4rcAzdL633XGbjHtxrGiOM/TxSh7UkUAzCAIIeEKA/KQnwsQkEUDAhwIUePow6CwZAQS8IUCBpzfixCwRsCrgtgLP8+cvyPSs6aJJxsDz8GMPy6BRA6XQJYUiLmv5otcko2eG2U6LDyf/cZJUu7daxHejTdpeuHBB/vHpP+SP0/8o+hvy2Z+2nZ6Up7s+LUWLFY04brQNklXg+dm+z2Toc8NE90zgobgz2ujRHgFvCpBA9WbcvDDrEydOSLFixbwwVeaIAAIIIIAAAi4SID/pomAwFQRSWCDaXGEkitA8rLZfsHK+VLmzSqRXLX09dL53175bxk4fI8WK5/x3rmjXlqw8qKWF0wgBBHwhQH7SF2FmkQgg4EEBCjw9GDSmjAAC/hAggeqPOLNK/wi4rcBTT4h87pk+8vGOj80gRHPNuhYh9mjXUw7sP2C+37pdK+mV0UsKFCiQZ2CjTWwGOjt/7rwsnrdYJo6cZJ46ql+rVbemDBo9KOxvycezw5JR4Pnxh7sks2+m7Nuzz5y6Fnd2H9BNHmvzGCd3xhNQ3kXAAwIkUD0QJKaIAAIIIIAAAgj4SID8pI+CzVIRSKJArLnC3KacyAJP/aX5KWOmyOzJs83hNTc5etpoKVK0SI4pxbo2p/OgSQw/QyOAgMsEyE+6LCBMBwEEEPifAAWebAUEEEDApQIkUF0aGKaFQIwCbivw3LBmg3R7qnuMqwn/Wrnry8mEOeOlfIXyefYba2JTO9Xk5kszXpLxwycEjXHfA/fJ0HFDpGSpkratyckCz4sXL8pba9+SMUPGBl1Hr8WdfTP7ysOPNqG407bI0hEC7hUggere2DAzBBBAAAEEEEDAjwLkJ/0YddaMgPMC8eQKw802kQWep787LcP7D5eVS1eZQz/a5lEjf/fLXxbMMZ141uZkHtT5qDMiAgi4VYD8pFsjw7wQQMDvAhR4+n0HsH4EEHCtAAlU14aGiSEQk0BoYrFMuTIycc4EueHmG2LqL/DSieMnpE+nvrJ101aznzHTRkujZo1y7ffM92dkeP8R8qfFf4pr7HAvWzkFNJ7Epo753bffyciBI3Nc197yyRbGCaJWrpi3snCnCjzPnj0rS+cvlUmjJgedTHrVNVdJ32F9pE6DOpKWlmZlyrRBAAGPC5BA9XgAmT4CCCCAAAIIIJBiAuQnUyygLAcBlwrEmysMXVYiCzy/+s9XRi52x3s7zGH15p2nuz4dVjfetTmVB3Xp1mBaCCCQBAHyk0lAZ0gEEEDAggAFnhaQaIIAAggkQ4AEajLUGROBxAn887N/Ss+ne8qne/ebgyxYOV+q3FklrkH/9c9/Se8OvWXP7r+Z/UQq8Ax3vXpck8j2ct0GdeT5Cc+HvZIo0CzexKb2o1fD9+74XI6rzIeMzZAGTRvYUhDpRIGnFtvOmjRLZk36+VonXd+115WVIeOGyO3Vb7dlLXbFl34QQCCxAiRQE+ubSr0fP35cihcvnkpLYi0IIIAAAggg4EIB8pMuDApTQiAFBezIFWZnSWSBp/bd4fGOQb+kPfXlKVK7fu2wkbFjbU7kQVNwW7EkBBCIUYD8ZIxwvIYAAggkWIACzwQD0z0CCCAQqwAJ1FjleA8Bdwp8eehLee6ZPvLxjo/NCb4w8wV5sMkDcU1YCzuf/f2zcvTIUbOfvApH9SrweTPnydih48z2RYsVlQoVK0j+X+SPei7Hjx2XvZ/sNd/TK8Un/3GSVLu3Wq592ZHY1HWsXr5G+nXuFzSOruOFGeNEr4uP90l0gefJEyeNq+aXLVgWNFUt+tXr5iNddR/v+ngfAQTcJ0AC1X0xceOMPvroI2nUqJEMGzZM2rVr58YpMicEEEAAAQQQSBEB8pMpEkiWgYDLBezIFWZfYqIKPMPlVTUXmTUry/hl7XCPHWtzIg/q8i3C9BBAwEEB8pMOYjMUAgggEIUABZ5RYNEUAQQQcFKABKqT2oyFQOIFvj31nWT0zJA3Vr9hDtalbxfp0L19XCc0rl6+Wvo++3OR4w03XS/jZ4+Xa8tfG3ZRp06eksE9BsuGtW+ZX2/drpVxtXmBAgWihvjko0+ky5NdgwpMI/VnR2JTJ5rbFUWP/7/HjfX88pcFo15P9hcSWeB57OgxGTFgpKxftT5ojvUb15e+mX2l9JVXxDV3XkYAAW8KkED1ZtycnPXrr78uLVq0kB9++EF+8YtfyIcffiiVKlVycgqMhQACCCCAAAI+EiA/6aNgs1QEkihgV64wsIREFXjqL9j37zJA3n/nfVPr0TaPGrm83PKQdq0t0XnQJIafoRFAwGUC5CddFhCmgwACCPxPgAJPtgICCCDgUgESqC4NDNNCIEaB8+cvyJQxU2T25J+v4rZynXlew509e1ayMrNkwZyFZrN6jepJ5vhMuazIpWFf3fbuNunatlvQNUKzF8+WGrWqx7SycIWrenrmhDnjcz2B0q7Epk54z6490v2pHqInpAYePUV09NRRct8D98W0psBLiSrw/ObYcRk3dKysXLoqaH7NWzeXnoN6iJ6oyoMAAv4UIIHqz7hbXfXw4cMlIyND9PSWwFOmTBn5+OOPpVixYla7oR0CCCCAAAIIIGBZgPykZSoaIoBAHAJ25gp1Gokq8Az9RXsda9LciVK3Yd1cV2/n2hKZB40jfLyKAAIpJkB+MsUCynIQQCBlBCjwTJlQshAEEEg1ARKoqRZR1oOAyKb1m6TzE11MingLET/926fSq0NvObD/gNlnXqeChisyrV6zuoyaMlJKlS4Vc4iWL3rNOJ00+zNkbIbob7CHe+xMbOqaXp75slHomv2pVbemUeh6+RWXx7yuRBR4nvn+jDHXV156NWhe7bs9Le27tZdClxSKeb68iAAC3hcgger9GCZiBfoLHa1bt5alS5fm6F6van/11VelcOHCiRiaPhFAAAEEEEDA5wLkJ32+AVg+Ag4J2Jkr1CknosBT868Duw2S3X/ZbarUrl9bMrOGSYnLS+QqZefaEpkHdSjUDIMAAh4QID/pgSAxRQQQ8KUABZ6+DDuLRgABLwiQQPVClJgjAtEJhLvGp9JvKsmIScNFT72M5glXKKhFmlNemiy3Vrk1bFeH/vWFPNfxuaBEpB3XxIfrN6/TSe1MbOpCjxz+Svp17ifbt24PWrde0/5EhyckPT1fNLRmW7sLPPXENT1tdfTg0UHzebZ3J/l/nZ+K+0r5mBbJSwgg4CoBEqiuCocrJvPVV1+JFnHu2LEjaD5paWkydOhQ40RPHgQQQAABBBBAIFEC5CcTJUu/CCCQXcDuXKHdBZ7Hjh6Toc8Nk43rNprT1l/cH/rCUGnw8IN5BtPutSUqD8qORAABBAIC5CfZCwgggIA7BSjwdGdcmBUCCCAgJFDZBAiknkBuBX4VKlaQ3hm9pdq9d0m+fJGLEb/49xcyceQkWbtibRDSk888Kd36d5UCBQqExduwZoN0e6q7+bVIBaFWIxDuZFBNck7+4ySpdm+1HN3YndjUATTB2q9z/6Cr57VoNmvmC3LDzTdYXUpQO7sLPMNdo9TyyRaihaic3BlTiHgJgZQTIIGaciGNa0F//etfpX79+vLll18G9aOndS5fvtz4Gg8CCCCAAAIIIJBIAfKTidSlbwQQCAjYnSu0q8DzwoUL8teP/ypjh44zTgXN/ljN6dm9tkTlQdmNCCCAQECA/CR7AQEEEHCnAAWe7owLs0IAAQQo8GQPIJCiAt8cOy7DnhsqG9a+lWOFte6vJY+0bi56qmex4sUkPX+60eb8ufNy4vgJ2bdnn2xcv8ko7Dx54mTQ+5FOAtUTP4f3HyF/Wvwn8716jeoZ15hfVuTSuLW3vbtNurbtFlRg2bpdK6N4MbTgNBGJTV3f6IwxsmzBsqC1NG/dXPpl9o2pgNLOAs8ffvhRxmSMkSXzlpjz05iNnjpKypQrE7c/HSCAQGoIkEBNjTjasYq1a9fKI488It9//31Qd9ddd52sWbNGKlSoYMcw9IEAAggggAACCOQpQIEnGwQBBJwQsDtXGGuBpxZ0fvftd/L1V1/LJx99IiuXrhLNeYY+9z1wnwwdN0RKlioZkcfutemAiciDRlwIDRBAwDcC5Cd9E2oWigACHhOgwNNjAWO6CCDgHwESqP6JNSv1n4AWDg7uMTjHb37HKqEngGaMyZDbbq+caxef/u1T6d6uhxw8cNBso8WdzR7/XazDBr136uQpY03ZC1f1BM0Jc8ZL+Qrlg9omIrGpA4Q7IVNPEtUiSk28RvvYWeCpSeEuT3aVo0eORjuNPNt36dNZOvbsaGufdIYAAskTIIGaPHs3jbx9+3a56667ckxJT+xcsmSJFClSxE3TZS4IIIAAAgggkMIC5CdTOLgsDQEXCdidKwxX4GnXcmv8toYMGjnQ8i9s2722wDrszoPa5UM/CCDgfQHyk96PIStAAIHUFKDAMzXjyqoQQCAFBEigpkAQWQICeQj858v/SNbz43Ncsx4tmp76+dyQ3nJt+WtzfVWvhp83c55xnVDgya34Mtrxs7fX0ymH9ckM6qLP0OekTYc2kpaWZv55ohKbelX8yzNflqzMrKA53Hn3nTJ66mgpfeUVUS3PrgJPndf0rOmi67b7ocDTblH6QyC5AiRQk+vvptFbtWolixYtMqfUt29fGTlypOTLl89NiYqU6wAAIABJREFU02QuCCCAAAIIIJDiAuQnUzzALA8BlwjYnStMVIHn71o2lW79u8nlV1xuWc7utQUGtjsPanlBNEQAgZQXID+Z8iFmgQgg4FEBCjw9GjimjQACqS9AAjX1Y8wKETh79qy8/842mTtlruz8YGdUIDfcdL083fVpqduwbo4r0EM7Ov7NcenXub9s2bjF/FJu16dHNYmQxp/t+0x6tOspB/YfML9St0EdeX7C81Kk6M+njSUqsamDHjn8lfTr3E+2b90eNDu9Kv6JDk9Ierr1whi7Cjy/PfWdZPTMkDdWvxEPb9h3KfC0nZQOEUiqAAnUpPK7avCffvpJatWqJR9//LEsWLBAfvc7e07cdtUimQwCCCCAAAIIuF6A/KTrQ8QEEUgJAbtzhXYXeGp+U/OKt91xW9S/dGf32rIH3M48aEpsJBaBAAK2CJCftIWRThBAAAHbBSjwtJ2UDhFAAAF7BEig2uNILwh4QeDChQuiJ3pq8lH/84/9B2Tfnn1y8sRJc/qVq1aWq391lZFIrHZvNSlbrqyk50+3tLxt726Trm27yenvTpvtJ82daBSH2vlowaqenrlgzkKzW70iffIfJxlzDjyJTGzqGBvXbTQKWrOv96prrpKJcydIxcoVLS/ZrgLPE8dPSJ9OfWXrpq2Wx7bakAJPq1K0Q8AbAiRQvREnp2b5zTffyL/+9S+57bbbnBqScRBAAAEEEEAAgSAB8pNsCAQQcELA7lxhPAWeN916k1xRupRUvO0WqXL7bXJLlVuCfnE9Wg+71xY6vl150GjXRXsEEEhdAfKTqRtbVoYAAt4WoMDT2/Fj9gggkMICJFBTOLgsDQEEEEAAAQQQCCNAApVtgQACCCCAAAIIIOAmAfKTbooGc0EAAQQQQAABBBIvQH4y8caMgAACCMQiQIFnLGq8gwACCDggQALVAWSGQAABBBBAAAEEXCRAAtVFwWAqCCCAAAIIIIAAAkJ+kk2AAAIIIIAAAgj4S4D8pL/izWoRQMA7AhR4eidWzBQBBHwmQALVZwFnuQgggAACCCDgewESqL7fAgAggAACCCCAAAKuEiA/6apwMBkEEEAAAQQQQCDhAuQnE07MAAgggEBMAhR4xsTGSwgggEDiBUigJt6YERBAAAEEEEAAATcJkEB1UzSYCwIIIIAAAggggAD5SfYAAggggAACCCDgLwHyk/6KN6tFAAHvCFDg6Z1YMVMEEPCZAAlUnwWc5SKAAAIIIICA7wVIoKb2Fli6dKn86U9/koULF6b2QlkdAggggAACCKSMAPnJlAklC0EAAQQQQAABBCwJkJ+0xEQjBBBAwHEBCjzDkF+8eFE+/fRTef3112Xjxo2yY8cO+eabb+Syyy6TO++8U2rVqiVNmzaVm2++WfLly+d40KIZ8Mcff5T3339fVqxYIdu3b5dt27YZr5cpU0buuusuqVevnjRu3FiuuOKKaLoN2/aLL76QlStXyrp162TXrl1y8OBBo121atWkdu3a0rBhQ2PM/PnzxzWWk/Fx0i8WlOPHj8uGDRtk7dq18ve//92Mr+7V2267TapUqWLsVXUvVKhQLEMEvfPVV1/JqlWrjDE/+ugj2bdvn/H1ChUqSPXq1aVBgwZSv359KVKkSFxjObWX3B5fEqhxbSNeRgABBBBAAAEEPCdAAtVzIbM0Yf132IEDB8qoUaOM9hMnTpRu3bpZepdGCCCAAAIIIIBAMgXITyZTn7ERQAABBBBAAAHnBZKRn3Sy/iPRok7WHzhVU+FkfJz0i2UvOF2fk9sc9+7dKy1btjTqsvRZsGCBtGrVKpYlGe84tZdOnTol69evN+qbdO5ac6SP1q9VrlzZqCt7+OGHjX9OS0uLeT2p+iIFniGR/fe//y2DBg2SefPmRYx5mzZtZNiwYVK2bNmIbZ1uoN9kN23aJP369TMKVPN6SpQoYay5ffv2Urhw4ainqsWvY8eOlenTp8u3336b5/uNGjUyzLTwMJYPpFPxcdIvanARo+A4KytLZsyYYfzvSI8WYGZkZEizZs2kYMGCkZrn+PrRo0eN8azEOJ6xnNpLbo9vIAAkUKPeqryAAAIIIIAAAgh4WiAZCVRPg3lg8t9//7088sgjRtIq8OgvPb7zzjvGL8nxIIAAAggggAACbhYgP+nm6DA3BBBAAAEEEEDAfgGn85NO1X/YLxXco5P1B07VVOgKnYqPk36x7AWn63PymqMWSXbp0iWopi3WAk+n9tKZM2eM2qbhw4dbqm9ycy1eLPvHrnco8MwmqSddPvPMM2aVsxVkLWabNWuW1KxZ00pzR9qcO3fO+HAMGDAgYsFl9gnpXzpNmTJFSpcubXme+/fvl86dO8v/Z+9M4G0quz++DJEUIbzKG4qQkBcZM1NmksxSXZmLi2u6hiuui1zjNStD5rwylZAp85AoKfwrFRISJano/1lP796ds88+Zz/n3H2eu/c5v+fz6fO+nfPs51nPd629b3fd315r06ZN0tewoDQlJYVatWoVlMhTlX9U8pOG5jHx+PHj1KVLF9q9e3fQl3fo0EEINXPnzi19bSjceXGuSDN69Ghp0bCqWHK6fz0dgwSqdJhiIgiAAAiAAAiAAAhEBAHVCdSIgObgQ5w7d050svj44499rOTfibt37+5g62EaCIAACIAACIAACBAhP4koAAEQAAEQAAEQAIHoIqAyPxmKDgH6HOhztDsyFH1TKHezan1OIBtZCDt37lxRvM9zhCLwVKXP4WJyffv2pUWLFgWFn+911r1xh+1QigcGtZlLJkPg+T9HcQnbF154gfbv3+/lOq40WadOHcqVKxddvnxZtCDX2lJrE7lULFf8LFWqVJq7nW/opUuXUteuXb3Endyyu0qVKlS5cmXKlCkT8UNow4YNPurol156iZKTk6VabF+4cEEIDbmVvefgG6127dr04IMPChu4nbeRK4s8ly1bRnXr1pVipso/KvlJHdwwyR8Ho385VrU26sZ9+I+IXHFVplrrjh076Pnnn6czZ84E9PGuXbuI5xpHUlKSeFhzhZpAQ1UsOd2/RkZIoIZyl+AaEAABEAABEAABEHAvAZUJVPdScofl3EmDO1j88MMPXgbz72H8uzB/hwECIAACIAACIAACTieA/KTTPQT7QAAEQAAEQAAEQMBeAqryk6r0H/bS8V1Npf5AlaaCT6nKPyr5hRILqvU5VjYeOnSInn32WR/9TrACT1WxdP36dYqLixOdgj2HUd/EeiTugGXUJXGr9gULFgiRJwYRBJ5EZFbClkWKXOnwqaee8hKn3bx5k1atWkUjR470EnqyOnzWrFmUI0eONI2rY8eOUevWrcUDVxvNmzensWPHUuHChb2Uzf7abk+aNIleeeWVgCporoI4fPhwSkxM1Pdh0eb48eOpTZs2lCVLFv3z27dv09atW0VFUc928Sw45QeNVYt7lf5RxS+UIDHjwA++Pn36CH+xCNlz8A/DI0eOCD+tX7/e6zsWeMbGxlKGDBn8msKKfa746SnO9dd+Xdtr0KBBXtVc2b63336b6tWr53cflbHkZP+aAUICNZQ7BdeAAAiAAAiAAAiAgHsJqEqgupeQOyxfuXIltW/fnn7//Xcvgx9++GHxoiX/XoUBAiAAAiAAAiAAAm4ggPykG7wEG0EABEAABEAABEDAPgIq8pMq9R/2kTFfSZX+QKWmQqV/VPELJQ5U63OsbLxy5YoowMe5Z+MIRuCpKpb8VRtlPRnrzIw6MW7jzlq8+Ph4L6FnkyZNaM6cOZQnTx4rRBH/PQSeRPTf//6XWrRooTtbRgVsVtkwmJsmHJHF4lNWP0+ZMkVfvmnTpkJ46q/tOt+8LGQdOHCgfg1XJF2+fHnAPzodOHCAmjVrRufPnxfXsZCPy+PyzeivPK6Zup1vXLY5kNBQlX9U8gvF/1wplQWXXBVVljnP4/kDBgygGTNm6NsWL15cPPhLlChhagqzGDJkiIgNbVSoUEGUe37sscf8mm+m9O/UqRNNmzbNb8VQVbHkdP+aQUUCNZQ7BdeAAAiAAAiAAAiAgHsJqEigupeOOywfOnQojRo1ysfYWrVq0erVq6W6ZbjjpLASBEAABEAABEAgGgggPxkNXsYZQQAEQAAEQAAEQOAfAiryk6r0H+H2q0r9gSpNBTNT5R+V/EKJBZX6HCv7bt26JToxs7bKbASjVVMVS6wl69ixo+g8rA2rbsMsCt22bRu9+OKLXiJP1ilxN+poH1Ev8GSVMwcC/6FFG7Nnz6aYmJiAFSzNSgVzpcx58+alWRVP443IIj5u/WbVOt6sLC4L+7gypJlY0+xBy9U5ExISLFtxG4WxLBrklvKFChUyvRdV+kcVv1AeOuyjnj170vz58/XLZZnzBWfPnhXiUH4YaiOQj42lnWVEz9q6O3fuFFVkNfFvvnz5aN26dVS2bFmfo6uMJSf7119MIIEayt2Ca0AABEAABEAABEDAvQRUJFDdS8f5lnN7HH7L2Dj4hbukpCTnHwAWggAIgAAIgAAIgICBAPKTCAkQAAEQAAEQAAEQiC4C4c5PqtR/hNtzqvQHKjUVKv2jil8ocaBan2Nl4+7du6ldu3Y+Lcy162QFnipjafPmzV6dfmUKDfJ5zCqMstYpJSVFFB6M5hH1Ak++EerXr69XRaxTpw4tXLiQWJRmNYwPNw4mForWrl3b6lLbv2fB6ejRo4mrhWiD/z+35w5UHVOba3x4BuLwxRdfUKtWrejo0aPicqtqkJ6HNXtgBFJbq/KPSn6hOJ9LU/MfC7lterDMeT6fb+LEidS3b199e38PQVb/s1j3tdde0+fKVFrVJnPF0B49etCiRYv06xcsWCDU+cahKpac7l9/MYEEaih3C64BARAAARAAARAAAfcSCHcC1b1k3GH5kiVLRKJNG5kzZyb+7JlnnnHHAWAlCIAACIAACIAACBgIID+JkAABEAABEAABEACB6CIQ7vykKv1HuL2mUn+gSlPBzFT5RyW/UGJBpT7Hyj5jF13u4pwjRw6v4nCyAk+VscT6pNjYWP14XGCQiyBkypTJ6sg+cVi5cmWRZ+fCdNE8olrgmdqHBgcOtz/v2rWrHkODBg0SwjgZUaWdgXfp0iVRoXHjxo1i2WDFpmaivE2bNlHdunV9zFy8eDG1b99e/9yqBbdxAaNS25/QUKV/VPILxe9r164lflBrIxSFOv8wrlq1qr4Gi3j5IZg7d24vk86dOyf+KLl9+3bxuVWVVbPz8MN68uTJVKRIEUqfPr2ITc+Y0a5RFUtO96+/mEACNZS7BdeAAAiAAAiAAAiAgHsJhDuB6l4y7rF84MCBNHbsWMqfPz+tX7+e+M1kDBAAARAAARAAARBwKwHkJ93qOdgNAiAAAiAAAiAAAqERCGd+UqX+I7TTy1+lUn+gSlOh0j8q+cl79Z+ZKvU5gezjapbcmZdzzjy0zrvcVXfYsGH6pbICT1WxxIaxbs7TxpEjR3oVLAx0bqMQVbb6Zyi+dtM1US3wDEbU6M+p+/btE2VleS0eDRs2FJULWTHNg6shJicnU1xcnNcS48aNE2plGSEoCy25eqO2By/EymauxpgxY0axrlFBXqNGDeKb8/7775eOxzFjxhC3/dYGV21kwarn4PNwZVCeq42ZM2dSly5dpPc5ffq0aOF9+PBhcQ237uZW8oULF/ZaQ4V/tA1V8ZOGZJho9A1XZuV/0qVLJ72k7EPQ+FZGMEp6aWP+d2+oiiWn+9cfNyRQg4kozAUBEAABEAABEAAB9xMIZwLV/XTcc4IRI0ZQz5496b777nOP0bAUBEAABEAABEAABEwIID+JsAABEAABEAABEACB6CIQzvykCv0H9Dm+8Qp9TvD3sEp9TiDrduzYQc8//7zeml3TibF9wQo8VWq9+ExGgWcwGidZbVPwnnX3FVEt8Dxz5gy1bduW9uzZI7xYsmRJWrFiBRUrVkzaqzJrXLx4UQgguX27NlhZ/fbbb1O5cuUC7nX27FlR/XDbtm36vObNm4vKoZ6VF40K8piYGFFB8a677pI+i8waV69eJV6bbdcGP1SqVasmvY/sGjJsrTaVXUPm7FZ72bGGvz02bNhAe/fupY8//pguX75MDRo0kFa3a2saxcj+yhgbSyWz+LZVq1ZWxw/6e9k4CLSw7Bp2+MaONYKFhARqsMQwHwRAAARAAARAAATcTSCcCVR3k4H1IAACIAACIAACIAACaUEA+cm0oI49QQAEQAAEQAAEQCDtCIQzPymr3Qh0epk1oM/xJiirqZBhaxWZsmvYob2wYw1/51Gpz/Fnw/fffy+0WWwLD+74yzqxvHnz+ognZSp4ysZBIB8Hs8by5ctF4T9tcFHDuXPnUvbs2a3CiIxdof11J7ZcKMImRLXA0yh4CyUorly5IgSY2k3F8WEmeOSqiNz2mh9o2ujYsSNNnTqVsmXLZhpWXG6XVcxcSVMbxYsXF9UuS5Uq5XWNHQpyGR5GdX8ootjffvtNVB+dPn26foYFCxYQ8/AcMvZY3Y+y/lHFz8recH5vLLdsrDbLext9ky9fPlq3bp2osmr3UBlLbvUvEqh2Rx3WAwEQAAEQAAEQAAFnEwhnAtXZJ4d1IAACIAACIAACIAACTiSA/KQTvQKbQAAEQAAEQAAEQCB8BMKZn1Sp/4A+558YgT4nfPdLoJVl9Dn+rmetGFfr5I64PLTW7NWrVxf/bqyOKSPwVKnPYRuPHz9OLVu2pBMnTgib77nnHlFIkDtkBxrXrl2jXr160cKFC/VpzIG1czIdstPG22p2jWqBp1H1y0LNlJQUEViy48aNG8QtrFkprQ2zm+evv/6iKVOmUO/evb2W5nbuLPw0a7W9Zs0aIR71bM1uNt+OUrpslEyZWztaXZs9cEaOHOlTkVKVf1Tyk40ru+ddv35dtAicP3++vvSgQYPEg9/zIWgUxBqrfN6+fZs+++wzYrX9li1biP8jjEfRokWpUqVK1KZNG3ryyScpS5YslkdQFUtu9i8SqJZhhAkgAAIgAAIgAAIgEFEEwplAjShQOAwIgAAIgAAIgAAIgIASAshPKsGMTUAABEAABEAABEDAMQTCmZ9Upf9gmNDneIeUURAIfU54bzlZfY4/KzZt2kRc8VLTimmt2TNmzCguCUXgqUqfo53JrKBhhQoVhCbPX4G5mzdvUnJyMg0ePFhH468IYng96MzVo1rgaVRMcxt1bk8tI07T3GkmHuOAY9GncbB4jvdYuXKl/hUHMIs2ixQp4jX966+/pvbt2xO/WaCN7t2707hx4yhr1qxec2VFplYheO7cOSE23b59u5hqVr2R7alataq+1FNPPUXMMVeuXFbLe33PgtiuXbvqnzEvfihlypRJ/0yVf1TyCwqSjZN37twpyh+fP39erMoi5tWrV1Pt2rW9djGWzNb8mzNnTjpy5IhQxa9fvz6gZVzVdcSIEdSsWTNKnz6937mqYsnN/kUC1cabAEuBAAiAAAiAAAiAgAsIhDOB6oLjw0QQAAEQAAEQAAEQAAGHEUB+0mEOgTkgAAIgAAIgAAIgEGYC4cxPqtJ/aIigz/knWKDPCfONY1heVp9jZtXZs2dFIcBt27aJrz1bs2vzQxF4qtLneJ7pwoULQiPHxQ21wdqjgQMHCm3av/71L6EpYk3PwYMHafz48V56JNY1zZw5UxSaMyuaqNarab9bVAs8jQ8xs4qGMi6SUbtr6xw6dEgorT1btXO78tGjR1PmzJnFNA7euLg4mjZtmr69PyEoT2DVdo8ePYRQVBus6K5bt66M+fqcy5cvi5vo/fff1z/btWsXValSRf93O96q4MVkfnir8o9KfkE5xKbJZg/N5s2b07x58yhHjhxeuxiruMbExNCkSZNEm3aOsR9//FHaKhZ5chz7E0yriiU3+xcJVOlww0QQAAEQAAEQAAEQiAgC4UygRgSgNDoEv9EeGxtLd999dxpZgG1BAARAAARAAARAIG0IID+ZNtyxKwiAAAiAAAiAAAikFYFw5idV6T882UGf8zcN6HPU3VHB6HOMVnEFyyFDhtCECRPEV9yanX3nqdniz0MReKrS5xjPxBojLmQ4ffp0r+7VVh7hLsKsVeKidBB3/k0rqgWewQgzAwVXMOuYlYJm1fHbb79N9erVE9ssW7aMXn75ZT24+XsWb7Iy22zICDOtbg7+XmYdmQe/zF4y6wTDNTX+kTm3zJnsWkdmL9k5XPaYH/6sgNeGMd481+KW6xyHWqnnzp07U7ly5ahfv35eD1uu/Fm9enVRcZXPvXbtWmJxqHEYS0V7fi8TAzLntFrHLr/YtY7MmbQ5SKAGQwtzQQAEQAAEQAAEQMD9BMKZQHU/HfUnuHbtGrVo0YK2bNlCjRs3Fr/3YIAACIAACIAACIBANBFAfjKavI2zggAIgAAIgAAIgABROPOTqvQfnn6EPudvGlaaCp6jyj926S7sWsfO+z5YfY5xb650ydU7Nb0OCyO58ECGDBm8poYi8JSJARkWoazD9+Enn3xCiYmJtHz58oDb5MmTh3r37i0K0GXLlk3GpKiZA4HnsGG6s7kqx9ChQ4N2frAPOv4jUa9evWjhwoX6XlxRkd9Y+Omnn8QNu3//fv07Xp8FehkzZjS1za4Hl8w6odysZkbLrBMsV3+Os1pH5twyQWHXOjJ7yczhHx5crnjw4MFe4kz+94SEBNN4MpZlZlU8x6vW2r1jx47i2oIFC3qZcPv2bdq6davYi0sna4PFpLNnzxbt4Y1DJgZkzmm1jl1+sWsdmTNpc5BADYYW5oIACIAACIAACICA+wmEM4HqfjpqT/D111+LrhinT5/WNx4zZozXy3NqLcJuIAACIAACIAACIKCeAPKT6pljRxAAARAAARAAARBISwLhzE9a6TZkzx3sOtDnQOApG1upmReKPsdzv1OnTnlpxTQNWe7cuX3McpPA8/r16zR//nyaOnWqadE4M+asM+LO2MOGDfPRJqXGR26/FgLPNBB4ctAcO3ZMiN5OnDihx1BycrL44xGXptUGV+1k4WfevHn9xppdwjOZdazEdLI3hMw6wf5g9re31Toy55Y5l13ryOxlNYcFl0uWLKHu3bt7iTut4sko8PTcJ1A1Tm3e2bNnhZKe3yzQRs2aNUUF2gceeMDLbJkYsDonf2+1jl1+sWsdmTNpc5BADYYW5oIACIAACIAACICA+wmEM4HqfjrqTrBz507RQYNfwPQc3KL93LlzxAkmDBAAARAAARAAARCIBgLIT0aDl3FGEAABEAABEAABEPiHQDjzk1a6DVk/hLIO9DmLqX379jriLl260MSJEylLliz6Z6FwNfOZ1Tp26S7sWkc27gLNC1Wfo61548YNiouLo2nTpomP/LVm1+a7ReDJotWePXvSpk2bvPDlzJmTuGvw448/LqqTfvPNN/TBBx/4CEB5HgtDWVuXPn16O1zl6jUg8EwjgSeXoJ07d65oxe5v8E27YMEC0Qo70LDrwSWzjpWYTvZukFnH6sEvu5fVOjLnltnLrnVk9go0h98M4Ljp06ePl7izSpUqNG/ePOKqnP6GP4EnC0W5/HPWrFktzTP7jyOO9ZdeesnrWpkYsNwMAk8ZRJgDAiAAAiAAAiAAAiDgEgLhTKC6BEGam/nmm2+K39P59yrP8fDDD9OGDRsC/j6V5sbDABAAARAAARAAARCwmQAEnjYDxXIgAAIgAAIgAAIg4HAC4cxPWuk2ZNGEsg70ORB4ysZXsPNSo8/hvTg2ly5dSl27drVsza7Z5gaBJxc7fOGFF7y6V7NgMz4+XuTfjdojFsl+9NFHoqPw+vXrdTdwsQXuXNymTRtKly5dsO6JqPkQeKaRwJOjyKwUtGd0saAuNjZWKJYDDbuEhTLrqBLl8XlD+cFsxslqHZlzy9z1dq0js5e/OTdv3qTJkyfTqFGjghZ38ppmAs/ixYvTsmXLqFSpUlKm3bp1Szx0mbs2zN4AURVLdvnFrnWkIP5vkjGBGsy1mAsCIAACIAACIAACIOB+AkMbzXL/IVxyAk4g9evXT7y5bhy1atWi1atXU7Zs2VxyGpgJAiAAAiAAAiAAAvYQQH7SHo5YBQRAAARAAARAAATcSsDO/KSVbkOWUajrQJ+DCp6yMSY7L7X6HN7HKIQM1Jpds8vpAk9jRVK2mwvRzZ49m6pVqxYQ788//0wDBgygGTNm6PO4OOLbb79N5cqVk3VNRM6LaoEntz5nFbQ2hg8fTvxPsKrfUH+AaDcrK42PHj3qFWAdO3YUpWZl/oDEAc5tsbkNtjZ27NhheWMYI1pGwLZ582aqV6+efmlMTIwQFN51111B3SAy4j5V/lHJLyhIQU6+fv06JSYmin88B/uLSzkXKVLEckUzgaeZONNqIV6nfv36usi0cuXKomU8P3i1oSqW3OxfJFCtIg3fgwAIgAAIgAAIgEBkE7AzgRrZpFJ3ul9++YU4cbZlyxafhbg1zpgxY9ACJnWIcTUIgAAIgAAIgIBLCSA/6VLHwWwQAAEQAAEQAAEQsImAnflJVfqPQEdnMR30OURmGhBV/nGzfsMztuzQ5/AanH+ePn26WFpWyBiKwFOVPofPceDAAWrWrBmdP39enIurcLK4k1uty4wLFy6IGF2zZo0+/ZVXXhFdhzNnziyzRETOiWqBp4zI0MrrXK1w6NCh4g8+2khOThbtsWUGVwnhIBw0aJDXdL6BWXwqIzZl9TPvxw9cbbz11lvUrl07GRP0OefOnRPXbN++XXyWL18+WrduHZUtW1afYxQAPvXUU8Qcc+XKFdRexh8ObH9SUhJlypRJX0eVf1TyCwpSEJMvXrxIffv29RL58uUNGzaklJQUL2FloGW5vfqzzz5Lp06dCimetYtOnz4tHs6HDx8WH7G4lBX1nlVAVcWSm/2LBGoQNwGmggAIgAAIgAAIgEAEErAzgRqBeGw50rfffivpTUlJAAAgAElEQVReYvz888+91uNEEb+k9swzz9iyDxYBARAAARAAARAAATcSQH7SjV6DzSAAAiAAAiAAAiBgHwE785Oq9B+BTg99zt90oM9J3T1ihz6HW7PzPdGhQwfdmEmTJhELGa10YqEIPFXpc/hco0ePFjo6bXTq1EkUpTO2ZQ/khQ8++EAUZWBBMI/SpUvT8uXLRSXQaB1RLfC0Q6GcWvEYC+pYCMdvCniOYNpim4lMFyxYQFwFNJjxxRdfUKtWrfRqomY3iFEAWKdOHfFHr9y5cwezlVT7dVX+UckvKEiSk/kPka+++ipt2rTJ6wr+QTBhwoSgfGOMAV4wFLGwTDVYVbHkZv8igSp5E2AaCIAACIAACIAACEQoATsTqBGKKNXH4t/Fy5cvT/y2tDby589P69evF0kjDBAAARAAARAAARCIZgLIT0az93F2EAABEAABEAABECCyMz+pSv8RyG/Q5/xNZ+TIkV4CPP5MlX/crN9gTnbpc4zVZFu2bCmK+uXIkcPy0ROKwFOVPsesQmso+rVLly4J8evGjRt1HqyJqlu3riWfSJ0Q1QJPri7YuHFjvSxsKNUor1y5IoJqw4YNeozs2rWLqlSpYhkz165do169etHChQtN5wbTpn3ixIkUGxurr2P2QLYyaN++faJyiaaANuNx5swZatu2Le3Zs0csF4pK+rfffhPVJrUyw7yOmYhQpX9U8bPyQbDf7927l7p166aLcrXrOa5YFc+ljoMZZsLMcAk8VcaSW/1rTKC2KP9KMO7EXBAAARAAARAAARAAAZcRWHVwipfFdiZQXYZCqbmcvHz66aeJ3+B/8sknafXq1UF3qVBqMDYDARAAARAAARAAAUUEkJ9UBBrbgAAIgAAIgAAIgIBDCIQzP6lS/2GGE/qcv9uA84A+J7Qbzk59jrGibWgWmV9lpuNSpc+RKQYnc1ZZXZnMWpEyJ6oFnnYEsHGNkiVL0ooVK6hYsWIBY4TL0s6dO5defvllfR63ROdx/vx5/TPZErxr166lpk2b6td16dKFWNSWJUsW6Vg1rhETE0OTJ0+mu+66S1/j6tWrxJ9zu21tyApatflma+zYsYOqVavmZatK/6jiJ+0Mi4kcP6xUZ3Enc9IGCzrj4+NFRU9uKRjs+PXXX8W1HJvaSE5OFiW6gxnGhzbbxWr6ihUrpkksuc2/GiQkUIOJOswFARAAARAAARAAAfcTCGcC1f10wnsC/v35yy+/pKlTp4Z3I6wOAiAAAiAAAiAAAi4igPyki5wFU0EABEAABEAABEDABgLhzE+q1H8YUUCf463xgT4nuJslHPoc1QJPVVovuwSe7CFjpdJQCh0G52lnz45qgadZadhgS7oaq142bNiQFi1aZFk216z0M5el5fH888/rUVOgQAEhpixXrlzASDKW061RowbxA+H++++XjsAxY8bQ4MGD9fmJiYk0aNAgr+vNyiXPnDmTWFAqO06fPi3a0vMbGjzKli1Ly5Yto8KFC3stodI/qvjJMgo0j394LF++nHr06EE//vijPjVnzpzij5HMNn369CFvZYwDFncmJSVRpkyZpNc0tno387HKWHKTfz0hI4EqHXKYCAIgAAIgAAIgAAIRQSCcCdSIAIRDgAAIgAAIgAAIgAAIKCWA/KRS3NgMBEAABEAABEAABNKcQDjzkyr1H0aQ0OdAnxPqzRUufY5qgacqfY6ZwNNMUGzlD1Tw9CUU1QJPvhG5jfXQoUN1MqwAHjJkCKVLl84qnsT3xtbPLIjkNTJkyOD3em7rzoLIlStX6nM6d+4s1uKbyti2vWXLljRr1qyAotFLly6JVvFc1ZEHV0x87733pFrF83wztbY/savxQRNstVBjNUW2OyUlxaeduEr/qOQnFVh+JjETbhcYGxvrVbmThcAzZswQbQVlY9efHdyesF69evrXFSpUoKVLl1KhQoWkTTeu8eyzz4qqoNmzZ/daQ1UsucW/RsBIoEqHHCaCAAiAAAiAAAiAQEQQCGcCNSIA4RAgAAIgAAIgAAIgAAJKCSA/qRQ3NgMBEAABEAABEACBNCcQzvykSv2HJ0joc7y7AUOfI3+bhVOfs2bNGpo+fbq8MR4zuRouF13TRpkyZSh37tz6v997773Ehd0eeughr/VV6HPMugYHWzSQjTbTsDGzJk2ahMQsEi6KaoEnO3D37t1Uv3594rcFeNSpU4cWLlxIWrv0QE7mHwQvvfSSENxpw6oCKD8ApkyZQr1799avKV68uKhgWapUKfHZoUOHiAVxnq23rVq1m/0wZOHq8OHDA4pNNSMOHDhAzZo109vDB6oAaqzOyPazWLVEiRKW98TNmzcpLi5OMNBGoJtZlX9U8rOEFGACK9u5wqtnbJQuXVqIOytVqpSapfVrz507R+3ataPt27frn7E4k2NdZpj52J9wWlUsucW/Rr5IoMpEHOaAAAiAAAiAAAiAQOQQCGcCNXIo4SQgAAIgAAIgAAIgAAKqCCA/qYo09gEBEAABEAABEAABZxAId35Slf5Dowl9DvQ5qbmzVOhzQrHP2Lr8rbfeEhofq6FKn2MslNi8eXOaN2+eZSdsT/uNGrYiRYqI7tears7qrJH4fdQLPM1EmrNnz6aYmJiAlRD5BwGrm1ndrg0ZcaiMeJOreCYnJwshpDZkWrUbA9woHPUXwNevXyduwz1nzhx9SiBxqJmAj1u7JyQkUMaMGQPeJ1u3bqX27dvrQlIrcahK/6jiF+qD5Ouvvxbs+D96tMHVNbn6KbdAt2tw/I0bN47Yp9qoUqUK8Q+FggULWm5j9DGLpd955x164oknfK5VGUtO968ZWCRQLcMNE0AABEAABEAABEAgogiEO4EaUbBwGBAAARAAARAAARAAgbATQH4y7IixAQiAAAiAAAiAAAg4ikC485Mq9R8MFvoc6HNCvcFU6XNCsS9UgacqfY5Rm8NnXLRokRChynQkNtOwderUiaZNm0ZZs2YNBVlEXBP1Ak/2orEMLYsp33jjDapZs6bf4DJTalsJQ81KP7NSmduve5bLZZu+//57ITLdsGGDHmj+5moTbty4IYSavJ42mjZtKgSADzzwgGnA/vnnnzRhwgQaOHCg/r2MMHTnzp3UunVrXajJLeG5fHDbtm0pffr0pnudOHGCXnjhBdq/f7/+vYwwVJV/VPIL9unBD9ohQ4YIX2mD43TBggVUvXr1YJeznG9U7vMFLGbm/Y2x6rmYmY/79u1Lo0ePpsyZM5vuqyqWnOxffw5BAtUyVDEBBEAABEAABEAABCKKQLgTqBEFy+Iw/Pv3t99+G9Vv9EaTv3FWEAABEAABEACB8BBAfjI8XLEqCIAACIAACIAACDiVgIr8pCr9B/Q50OeEep+p1ucEa2eoAk/eR4U+x0ybI6PDY/v4Wi5IN2LECB0L69G4eme9evWCRRVR8yHwJCKzBzsH16hRo6hly5ZewjS+kVetWkUjR44kFsFpw0p8aVb62Uqgx+3euVW71j6e9+JAjo2N9dt23ewNBA7yMWPGUJkyZbwEqxcvXhSCPRZmBrMH22H2QOObatiwYdStWzcv1fTt27eJqzqymPPgwYM6M64+ySptLqUbaKjwj7a/Kn7BPkWMD1mZWAh2D8/5HK9Lly6lrl27esVG+fLlKTExkWrVquUl5GWhMPuYq84ePXpUX4rbx/M6LBr2N1TGklP9648NEqipiWJcCwIgAAIgAAIgAALuI6Aigeo+KsFbfPr0aapbty798ccf4veTXLlyBb8IrgABEAABEAABEAABECDkJxEEIAACIAACIAACIBBdBFTkJ1XoP6DPgT4nNXeuan1OsLamRuCpSp9jVhwuZ86covjgiy++6JOz53v2q6++ovj4eKEx8hxWReWC5efW+RB4/s9zZsHFXxUtWpRq165NDz74IF2+fJnWrl3rJezkOSxUfPPNNwOK2LitNpebPXPmjB4rfNNx8Ppra86iueHDhwtBnTZYFMpvNHDLbLPhT5jHc7nSY9WqVYmFmMePHxfVQX/88UevZbp37y5EpDJlbS9cuEBdunShNWvWeK3BNtaoUUPwYOHoli1bvKp28mQrcavxbOH2j7afSn6yDw2zMsmy1waax+LL5cuXixg3G2bVXbV5LBauU6eOeOj6uy84zmbOnElt2rSxLLOsKpac6N9APkIC1Y5IxxogAAIgAAIgAAIg4B4CKhKo7qERmqX8+2eLFi3o2rVrYgH+3ZRfRpNp/RLajrgKBEAABEAABEAABCKXAPKTketbnAwEQAAEQAAEQAAEzAioyk+GW/8Bfc4/XXXZz9DnyN/vaaXPkbeQKDUCT95HlT7HrDM2789aIta8Va5cmTJlyiQ0R5zXP3LkiA8GLso4depUyps3bzCIInIuBJ4ebt27d6+oPulZgdDK6yyO49bs1apV8zuVK2WyEHL16tX6HG7/ztUr/bVO1yZ+/fXX1L59e+IfQNqwqhbKwjwW1nHFTM/KnFZnCeXGOHXqFPXs2ZO42qjsYFU2t41v1apVUH9kC5d/jHar5CfDjMW47Bv+jxw7h5XAk/fiH14c39wePphY4v9ASE5OJo5V2T+kqoolp/k3kE+RQLUz4rEWCIAACIAACIAACDifgKoEqvNJhGYhJ3peeeUVn4u5cwV3wsAAARAAARAAARAAARAIjgDyk8HxwmwQAAEQAAEQAAEQcDsBlfnJcOk/oM/xjkLoc4K7K9NSnyNraWoFnryPCn0OF2BjkSd3DvbskC17Ti5QyGflGMYggsDTEAUsqOSqmQsXLrSMj44dO1JCQgIVLFjQ79xbt24JoRu3rtYGq5FZ3Nm0aVPLPXjCsmXL6OWXXw6qjbq/tuhmG/LNwGVueQ+Zyp3GNfy1ejfbq1GjRoKZsV28FAgists//vZVyc/q7Fw1VjZWrNby/F5G4Mnz+aHLSnm+L9avX2+5BYs6hw0bRo8//rjl3LSKJSf5NxAkJFCDDiFcAAIgAAIgAAIgAAKuJqAygepqUAbj+ffuzp07i84axlGrVi3xsmW2bNki6cg4CwiAAAiAAAiAAAgoIYD8pBLM2AQEQAAEQAAEQAAEHENAdX7Sbv0H9DneoQR9TvC3Vlrrc2QstkPgyfuo0noFsw/bVbJkSRo0aBA988wzlDlzZhkkUTEHAk8TN7P4i9XD69atE63cDh48KFqZszDziSeeEK3OWcT26KOPUvr06QMGilnp5759+9Lo0aOlA/H69evUp08fmjNnjr6XbAnlGzduiPbo/AetAwcO0L59+8QafD23lq9Xrx41btyY8uTJk6qAZxHgd999JwSAGzduFFVQtXb0FStWJK5Y2rBhQ7Gnv5b0sgbY6R+rPVXxC2TH4sWLRRVXu4eswFPbl7l/9tlnIpY4rlNzXwQ6i8pYcoJ/A7FAAtXuqMd6IAACIAACIAACIOBsAqoTqM6mIWfdlStXxO/n/CawcfTv35+SkpIsf2+X2wmzQAAEQAAEQAAEQCD6CCA/GX0+x4lBAARAAARAAASim0Ba5Cft1H9An0MEfU7q7mGn6HMCncIugSfvoVKf88MPPwgN3vvvvy80ZVpLdi5KyPoljl27dGWpiwJnXg2BpzP9AqtAAARAgJBARRCAAAiAAAiAAAiAQHQRSIsEqpsJnz59murWrSs6PXgOfqt3yZIl4g1fDBAAARAAARAAARAAgdAJID8ZOjtcCQIgAAIgAAIgAAJuJID8pBu9BptBAASigQAEntHgZZwRBEDAlQSQQHWl22A0CIAACIAACIAACIRMAAlUeXRcsbNJkyZ07do1r4vy588vOkvwG78YIAACIAACIAACIAACqSOA/GTq+OFqEAABEAABEAABEHAbAeQn3eYx2AsCIBAtBCDwjBZP45wgAAKuI4AEqutcBoNBAARAAARAAARAIFUEkECVx1eqVCn65JNPvC6oVq0arVq1iu677z75hTATBEAABEAABEAABEDALwHkJxEcIAACIAACIAACIBBdBJCfjC5/47QgAALuIQCBp3t8BUtBAASijAASqFHmcBwXBEAABEAABEAg6gkggSofAt999x2VKVOGLl26JC7q0aMHTZ48mTJkyCC/CGaCAAiAAAiAAAiAAAgEJID8JAIEBEAABEAABEAABKKLAPKT0eVvnBYEQMA9BCDwdI+vYCkIgECUEUACNcocjuOCAAiAAAiAAAhEPQEkUIMLgUOHDlGtWrUoJSWFOnToENzFmA0CIAACIAACIAACIGBJAPlJS0SYAAIgAAIgAAIgAAIRRQD5yYhyJw4DAiAQQQQg8IwgZ+IoIAACkUUACdTI8idO42wCv/12k8YOG0srFq5IlaFZ785KxUoUo7z58lCJ0iWobMWyVOyxYnTHHXekal1cDAIqCPx05SeK6z6Adm/bLbYrWqIoTZg9gQo9XFDF9tgDBECAiJBADT4MfvrpJ7r33nuDvxBXgAAIgAAIgAAIgAAIWBJAftISESaAAAiYEPjq/76mvi/3pS+Of5EqPvfnv58KPFSACj5UgIqXepQqVatI/7r/X5Q+fXrpddevWk8DegyUnu85sXjJ4pQjVw4qUPBB+k/FsvRE5fKUK3cuSpcuXdDrIf8cNDJcAAIgkEYEkJ9MI/DYFgRAAAQsCEDgiRABARAAAYcSQALVoY6BWRFJwK4EmxkcFsd169uN6jaqS5kyZYpIfjhUZBCAwDMy/IhTuJsAEqju9h+sBwEQAAEQAAEQAIFII4D8ZKR5FOcBATUE7BJ4mllbvW516hnXg4o/VlxKaJkagae//Tt1fZ7KVSoXlNAU+Wc1sYddQAAEUk8A+cnUM8QKIAACIBAOAhB4hoMq1gQBEAABGwgggWoDRCwBApIEwplg00zo0Lk9vTroVcpyVxZJqzANBNQSgMBTLW/sBgJmBJBARVyAAAiAAAiAAAiAAAg4iQDyk07yBmwBAfcQCKfAkylkvzc7xSfFU/2mT1uKPO0WeGpeaNOpNfUa2EvYIjOQf5ahhDkgAAJOIID8pBO8ABtAAARAwJcABJ6IChAAARBwKAEkUB3qGJgVkQTMEmxceTPfv+8P6rznvz1HnMD0N2Lj+1Cnrp0oQ8YMQa2LySCgggAEniooYw8QCEwACVRECAiAAAiAAAiAAAiAgJMIID/pJG/AFhBwDwEzgWfpsqUp6z1ZpQ/x5x9/ihbvV3+6anoNt29PnJpI5SuVC7hmuASevGn1OtWE0JRtsRrIP1sRwvcgAAJOIYD8pFM8ATtAAARAwJsABJ6ICBAAARBwKAEkUB3qGJgVkQTMEmy94npS19iuQZ/3xq836NC+Q7Rozlu0e9tur+uz3p2Vprw5mSo+WTHodXEBCISbAASe4SaM9UHAmgASqERXr16l7NnlKqBYE8UMEAABEAABEAABEACB1BBAfjI19HAtCEQvATOB51trF1GZJ8oEBeWvv/6iyxcv0/vr3qelbyz1ebG+UrVKNGZqIuXOm9vvukaBZ9ESRWnC7AnEL/cHGrdv36Zffv6Frl39mT7a/xFtXLuRdmze4XNJradr0YjxwylX7lwB10P+OSjXYzIIgEAaEkB+Mg3hY2sQAAEQCEAAAk+EBwiAAAg4lAASqA51DMyKSAJ2Jtg0QLzmG9PmUcrr072YNWvVjOLHDEGr9oiMJHcfCgJPd/sP1kcGgWhPoL777rvUpk0b2rhxI1WqVCkynIpTgAAIgAAIgAAIgICLCSA/6WLnwXQQSEMCdgk8PY9w7rtzNGrgKNqxZafXyUYmj6QWbZ/xe9pQBZ7GBVnw+eHWXTR++DgfoWnbF9tS32F96c47M/u1A/nnNAxIbA0CIBAUgWjPTwYFC5NBAARAQCEBCDwVwsZWIAACIBAMASRQg6GFuSCQOgLhSLCxRfyWd+KQRFqzYq1u4ENFHqKJc5OpcNHCqTMaV4OAzQQg8LQZKJYDgRAIRHMCNSkpiQYPHkxcoSVv3rx09OhR8b8YIAACIAACIAACIAACaUcA+cm0Y4+dQcDNBMIh8GQeJz87SX279KMvT32p47F6md4ugae24anPT9Gw2OF07KNjug3ctSlp2hjiap7+BvLPbo5o2A4C0UUgmvOT0eVpnBYEQMBtBCDwdJvHYC8IgEDUEEACNWpcjYM6gEC4Emx8tD079lLnVp29TjltwVSq+VRNB5wcJoDAPwQg8EQ0gEDaE4jGBOrvv/9OL774Ii1evNjLAVzBc+fOnZQxY8a0dwwsAAEQAAEQAAEQAIEoJYD8ZJQ6HscGgVQSCJfA89at2zR17FSaM2WObuHj5R+n8TPG0f357ze12m6BJ29ycO8hGtxrMHFVUW3UaVCbXpv4GmXLns3UDuSfUxlUuBwEQEAZgWjMTyqDi41AAARAIBUEIPBMBTxcCgIgAALhJIAEajjpYm0Q8CYQzgSbWUJzbEoSNWrRCG4AAUcRgMDTUe6AMVFKINoSqJcvX6b69evTwYMHfTzev39/4qqe6dOnj9JowLFBAARAAARAAARAIO0JID+Z9j6ABSDgRgLhEngyi2AFm8HOl+HNQtMFsxbQhJET9OlcxXPKm5Op4pMVTZdA/lmGLOaAAAg4gUC05SedwBw2gAAIgIAMAQg8ZShhDgiAAAikAQEkUNMAOraMWgJOT7CxfZ98dIy2vLuFPjnyKR09fFT4Kvu92emxMo/Rf8qXodoNatPDjzwckhDm9u3bdO7bc7T1/W10YPcB+uL4F/ob6IUeLkgPPfIwlatUjqrWrEIFHy4Y0h5sL7fdvXD+Am3ftIN2bdvltU/xksWp6KNFqVqdJ6lKjSp09z13S8ejMVH71tpFVOaJMnTj1xu0ZsVaWrNijWibxG/yl/pPSardoA6Vr1yOJo2eTO8sf0ffZ/i4YfRcx+ek9+WJZpUDBiTEUccuHQOuw8y//r+vadum7bR/13769MindPWnq+Ka0mVL06Mli4u2Tv+pWJbuvDNzUDZ5Tr715y068ekJ2vb+Ntq7c58eO8y7ep1q1PCZhlSocCFKly4dQeAZMmZcCAK2EYimBOrnn39O9erVo2+//daLX+bMmWnJkiX0zDPP2MYVC4EACIAACIAACIAACIRGAPnJ0LjhKhCIdgKRLvBk/5799iwN6DGQjhw4orub84Gx8X3ojjvu8AkBp+efoz1mcX4QAIF/CERTfhJ+BwEQAAE3EYDA003egq0gAAJRRQAJ1KhyNw6bxgTCmWA7+dlJ6h3Th858eUY/pWwFT25bu3n9ZpoxYQZxYtRqVK9bnXrG9aDijxUXgj2Z8fmnn9OM5Bm05d0PZKZTKHtoSc+U8SlCcGk1WLjatU8XatmhJWW5K4vVdJ8391ngmfO+nDRq8Gjas32P6fWccGVhY0L/BP37Ji0bU/yYeOI37mXHD9//QHHdB9DBPX9Xn3uoyEM0cW4yFS5a2HQJFrmy4HLauBTasXmH5TYssO3WtxvVbVSXMmXKZDlfmyC7D5+13UttKaZXDP3xxx/iLLu37RbLFC1RlCbMnkBsAwYIgIAaAtGSQH333XepVatW9Msvv3iBzZ8/P61fv55Kly6tBjh2AQEQAAEQAAEQAAEQCEgA+UkECAiAQCgEwinwXLFwBSXEjdTNsspfhaOCJ2/OL31PnzCdZibP1G0pX7k8jZs+lvL8K48PNqfmn0PxL64BARCIbALRkp+MbC/idCAAApFIAALPSPQqzgQCIBARBJBAjQg34hAuIRCuBBuL7FYtXkXD+43QSbCgbs7y2aJKY6Bx6YdLNOG1CbR25bqgKPL6vQe/Sq06tqIMGTP4vZZt42qd8b2H6tU6ZTfiPQaMHEDNnmsacA9ejytVbt6wmV5PmBD0PpVrVKb4xCFU4KECAU0zJmqT50yg9as20NaNW02v01om5S/wb+rftb+o7smD95k0dyI98ugjsihEZcyez/fS5zdr1YzixwwxFaayYHflopU0ecwUuv7Ldek9eCKLT/uPiKOcuXJYXsdVO9f/dz2NHTZOrwpqdVHrTq3oxR4vigQ5BJ5WtPA9CISPQDQkUMePH08DBw4UPx88R8WKFYW4M1euXOEDjJVBAARAAARAAARAAASCIoD8ZFC4MBkEQOB/BMIl8Pzl518ocUii1wvk3KEmKSWJsmXPZso/XAJP3mzPjr3UuVVnfV/OOc5aMlN0FjIOJ+afEbAgAAIgYEYgGvKT8DwIgAAIuJEABJ5u9BpsBgEQiAoCSKBGhZtxSIcQCFeC7ctTX9KQV+N1ASEft2qtqpQ0bQzlyOlfqHf54mUa0T/BR6DIScKSZUpS6bKlRJVJFgl+tP8jOrj3kA9JbgfUqWsnvwJMM9t4ERaelq3wH7o3571izfPfnad9H+7zqSCaO29u4kqkFapW8OtFFpG+u/pdIRo0Chq5KmTpco/TQ0UKiev/7+SXogrmue/Oea1X6j+laPTkUaIypr9hTNRy+/ETn5wQ07ktO7d95//ltXdu+ZAeLVWcXpv4Gt2Z5U6aMHICvTV3sb60THt1bTJXvEweNZEWzlqoX++vOiuLLufPnC/mGwfb+3jZ0pQvfz7x9j9XVWXmWst2bT63bB8xfjjlyu1f/GTFvOZTNYVvf/rxJ9r74T6dE+/BIs9TJ07T4f2HxZZWFRAccvvCDBCIKAKRnkCdN28excTE+Pise/fulJKSElG+xGFAAARAAARAAARAIBIIID8ZCV7EGUBAPYFwCDz95bx6DehFXXq/7LebUTgFnt989Q3169KPjh/7TIecOCWRmj7XxAe60/LP6qMCO4IACLiFQKTnJ93iB9gJAiAAAkYCEHgiJkAABEDAoQSQQHWoY2BWRBIIR4Ltq9NfUWL8GJ8W4SOTR1KLts/45Xjj1xtCdLh0/jJ9Dos5W3dqTR06tycWVnoOTm6e/eYsTU6aIsSU2uBrRrw+gho0q++zFwsTpyZNpXkpb+jf8dvuXJXzwUIP+iREWZH5iDQAACAASURBVJy4a/tuGj98nJfQM1C1Sl6YhaeDew32Em0+9vhj9OqgV6lClSd8xKfsB25JPyVpitc1dRrUpuHjR/itXmlM1GqH4qqXfYf2pfvy3Kefk/e4fPESPfDvB8Rnxgqc9RrVI/bRPdnutox1Foz27xZHHx/8WMxlMer4meMp/4N/r60Nfwlobnffo193YoFn+vTpva7higQrF71NM5JneIlj277YlvoO60t33pnZ1L6Tn52kvl36EQt4tcFi2v4JcVS1RhUv5lw9j4Wwk8ZMNm1lD4GnZQhgAgjYTiDSE6g3b96kqlWr0qFDf7+YkClTJpo7dy516NDBdpZYEARAAARAAARAAARAIPUEkJ9MPUOsAALRSMBugae/DkH8QvjEuclUuGhhv5jDKfD86cpPFNd9gN4Nh43oFdeTusZ29bHHSfnnaIxJnBkEQECeQKTnJ+VJYCYIgAAIOIsABJ7O8gesAQEQAAGdABKoCAYQUEfAjgQbiyav/XSNvjj+BW19f5sQWxorMLbp1FqI87LclUU66chCzaFJQ6nhMw18RICei/AZ3pg2j1Jen65//ESVJyhpWhLlzZfHaz9ZYaLRyP279tOAHgPp4oWL4isWm6YsSqESpR71Oc+Pl36kYX2HCwGlNrgCZfyYeB97jBfzW++jBo7yqnya8PoIatGuhenb+GYCTxasslDTU9xpBp3PMqjXYNq7c6/lmYzXb9mwhV59qbf+cfuYdsK/LFjyHGZJba6WGRsfKyqx+hssDN21bReNjHtNF7zyfG4jz+3rjYNbwHP79/kz5utfseh0ZHICFSlWxO8+/irGQuCp7hmEnUBAIxANCdRLly5RmTJliMWe7733HpUtWxYBAAIgAAIgAAIgAAIg4FACyE861DEwCwQcTsAOgeev13+lHy9fEd2LNq7dSDs27/A6NefIho8bRg2aN/BbvZMvCKfA0yyn/FzH58RL9MaXs52Uf3Z4+MA8EACBNCYQDfnJNEaM7UEABEAgJAIQeIaEDReBAAiAQPgJIIEafsbYAQQ0AmYJNrvpPNX4KRqSODhge+1rV6/R0D5Dacu7H+jbW7Va97STqz4mDkmkNSvW6h+bVQw9evgodW71sl4Z0l/i0ciABYTGluacSOXrjcMofpRpte65xp7te6h3TB/dxkrVKtGYqYk+FUzNErX8mVWlVG0vbok+fcJ0mpk8U99epk27GYs5y+dQ5eqVvFCwSJNbuI8bMV7/XKbVujaZr1+1eBUN7zdCv95f5dTTX5ymPjGxevXOQGJQo7+44me/rv2FQFkbEHja/RTAeiBgTSBaEqgnTpyge++9l/Lly2cNBTNAAARAAARAAARAAATSjADyk2mGHhuDgKsJmAk87TwQ57y4SubzL3f06RBk3MfJAk87mfBaMvlnu/fEeiAAApFHIFryk5HnOZwIBEAg0glA4BnpHsb5QAAEXEsACVTXug6Gu5BAOAWe2e/NTm1ebEMvdn8hYLVGxrbvw330yguv6qJGfxU4AyE2rmHWcvzIgSPUvsk/7XC5lTlX1gxUTVLbk8Wjyxcspwf+fT8VKf4Ila9Ujso8UcbLJG4zP2rQaHpn+Tv654EqcJqdx2yNaQumUs2navpMNyZqCzxUQFS5fOTRR6SikXl0adtV5y7Tpv27b85S/6799Sqj/gSoxgqhwYguNeNlq4yuWLiCEuJG6mf2JwQ1g2ImRIXAUyp8MAkEbCWABKqtOLEYCIAACIAACIAACIBAKgkgP5lKgLgcBKKUQDgFno8UL0I9+vWgWvVrBex2pKEPp8CTXxyfOnYqzZkyR/c0dxVKSkmibNmzeXnfKfnnKA1JHBsEQCAIAshPBgELU0EABEBAIQEIPBXCxlYgAAIgEAwBJFCDoYW5IJA6AuFIsHHFyjoN61CDZvUp3wPWFcpYYDdr0myRFNRGrwG9qEvvlwO2GTKe/Ifvf6C47gPo4J6D4iszseNXp7+i2M6xdPLEKTGHRYfcOqjZc00t33qXIW1M4oYqFDQKFju/0pmYSYYM6b3MMCZqWWw5bsY4ypkrh4y5ZKycyq3np86fQiXLlPR7vXFPrhrQvW93H9uM4tGqtapS0rQxlCOnnG1sgFmy2Fg51SyG/VVX9Xeok5+dFFVTz3x5RkwJ1W9S0DEJBEDAlAASqAgMEAABEAABEAABEAABJxFAftJJ3oAtIOAeAnYLPDl3WfHJivR006epZr0alOWuLNIwwinw5Hzu9AkzaPrr03V7qtSsQuOmj6V7c9zrZaMT8s/S0DARBEAgqgkgPxnV7sfhQQAEHEwAAk8HOwemgQAIRDcBJFCj2/84vVoCZgm2Qg8XpHz/vt/UkD//+FO0sr7601Wv7/MXyE89+/ekanWeFG9pp0uXTvog13+5TqMGjaK1K9fp17w+63Wq3/Rp6TV44m83fqMx8WPo7cWr9OuMlS/NqmPy5Op1q1PD5g2oQtUKopV8MPZ7Grlnx17q3Kqz/pG/N9etDnZo3yF6vlknfZq/yprGRK1sy3nP/bmN+tjh4/SP4kb0p45dOpoyMMYLJ5lnLZnpU8mUFzOKVNt0ak39E/pT5syZrY7v9T1XTh38ymD9M7YtNr4P3XHHHeIzo7CXRaopi1KoRKlHpfdhoevAHgNpx5ad4hoIPKXRYSII2EYACVTbUGIhEAABEAABEAABEAABGwggP2kDRCwBAlFIwEzgWbpsacp6T1ZTGtd/vk5HDx/1+a5a7WrUNbYLFS1RjO68M7hcmrZYOAWeZjllf/lLJ+SfozAUcWQQAIEQCCA/GQI0XAICIAACCghA4KkAMrYAARAAgVAIIIEaCjVcAwKhETBLsPWK60lcldHfuPXnLfr48Mc0b9obtGPzDn0ai/269+1GrV9oE1Ti0SjQ4wXbvtiW/nV/3qAO9ccff9KubbuIK0dqw6yS457te0S1RhaWmo3iJYsTCzOr1qxKxR4rFtSb8UZRI7dw53XuuCNjUGf5/twFWvLGEv2a8pXLizfg8/wrj9c6xkStv0qfgTY3Vq+s06A2vTbxNZ92SryGMUntb65Z5U1OTJerVDYoDjz51OenaN3b6/XrmrRsTPFj4kX1VWGToSorCztZIPxgoQel97p58yaNHz6els5fJq6BwFMaHSaCgG0EkEC1DSUWAgEQAAEQAAEQAAEQsIEA8pM2QMQSIBCFBMwEnm+tXWT6crSG55eff6HNGzbTvKnzRO5NG5yf4hex+YX0UF5GVy3w9PfiuRPyz1EYijgyCIBACASQnwwBGi4BARAAAQUEIPBUABlbgAAIgEAoBJBADYUargGB0AiEkmDTduJqmLMnz6bZk+d4bf5s+2dFhcXs92aXMsru1kWem5qJVVmgumD2QpqZPNOvyFNbQ2uD9FTjesTtz3PelzPgmXjNqeOmSZ07mEn+BIfGRK2VONdsT2NV00Bt2lct+S8Nix2mLzMgIU5U+zSOcLRe0vYwtntiQW/7Jh10E/y1g7Li7ek7CDytaOF7ELCfgFsTqMOHD6dMmTLRkCFD7IeCFUEABEAABEAABEAABNKMAPKTaYYeG4OAqwmEIvDUDnzmyzM0avBo4pfTPXOTA0YOoGbPNaUMGTMExSacAk+zjkz+uvc4If8cFDhMBgEQiFoCbs1PRq3DcHAQAIGoIQCBZ9S4GgcFARBwGwEkUN3mMdjrZgKpSbDxuVkcOGHkBL3yocaCE3p9h/WVqn6pWuDJNt6+fZv279pPkxIn06cffyrtQq5Y+XyX5+nx8o9T+vTpfa5zo8CTD2FM+Jq1aTcKQQs8VIAmzZ1Ijzz6iA8HCDylQwoTQQAE/kfAbQnU3377jVq3bk1r1qwRPw8++OADqlGjBvwJAiAAAiAAAiAAAiAQIQSQn4wQR+IYIKCYQGoEnmzql6e+pCGvxtOxj47plvML6NylqEHzBkFV8gynwNOsI5O/F8+dkH9WHAbYDgRAwKUE3JafdClmmA0CIAACQROAwDNoZLgABEAABNQQQAJVDWfsAgJMILUJNl7jwvkfaGDPgXRg9wEvqFzFs1PXTpZvl6eFwFMzlKt5csKUK1Nu3biVrv501TIwOKn6Yo8XqVO3Tj6t6N0q8Pzum7PUv2t/PXls1nr99BenqU9MrEg082jWqhnFjxliKuKFwNMyjDABBEDAQMBNCdRz585Ro0aN6MiRI/opcuXKRUePHqUHHngAvgUBEAABEAABEAABEIgAAshPRoATcQQQSAMCqRV4sslcwbN3TB+vzkP357+fEqcmUvlK5aRPFU6B58nPTgobueqoNl6f9TrVb/q0j31OyD9LQ8NEEACBqCbgpvxkVDsKhwcBEIg6AhB4Rp3LcWAQAAG3EEAC1S2egp2RQMCOBBtz4GqYA3oMpIsXLupYZBOPxsRnWrXH/uOPP+jkiVO078N99OGWnXRw76GALuYKpVzNM0OGfyp5GgWeobRMDyau7GjRzvv9/vvvohLrW3MXi+1ZxDpryUwq80QZ3ZwVC1dQQtxI/d9HJo+kFm2fMTXXLK7GpiRRoxaNgjme1Fy0aJfChEkg4HgCbkmgHj58mBo3bkznz5/3Yfree+/R00/7/jHL8fBhIAiAAAiAAAiAAAiAgA8B5CcRFCAAAqEQsEPgyS+kz5k6l6aOneplQq2na9GI8cMpV+5cUqaFU+BpXDt33tyUsiiFSpR61Mc2J+SfpYBhEgiAQNQTcEt+MuodBQAgAAJRRwACz6hzOQ4MAiDgFgJIoLrFU7AzEgjYlWDzl3isXqcasRDwvjz3+cX1zVffUL8u/ej4sc/EHBYXzlk+m0qXLZ2miH++9gt9/ukJ2rxhC217fxud++6clz2l/lOKxs8cT/kf/Kda25wpc0Tbd21wq/r+Cf0pc+bMYTmLXQJPNm7Pjr3UuVVn3c5eA3pRl94vi9ZP13+5TqMGjaK1K9eJ783O7nnAmzdv0vjh42np/GX6x70Hv0qdX/lnfbuA2CEQvnXrtkias/94pJXI2C4mWAcE3EjADQlUbsfObdm5PbvnyJ8/P61fv55Kl07bn1tu9DtsBgEQAAEQAAEQAAGnEkB+0qmegV0g4GwCdgg8+YSXfrhEw2KH0Y4tO70OzPm6zr1iLDsm8UXhEngaXxTnvarWqkpJ08ZQjpw5fBzkhPyzs6MG1oEACDiFgBvyk05hBTtAAARAQCUBCDxV0sZeIAACIBAEASRQg4CFqSCQSgJ2JdjYDH+t2s0qXXqafe3qNRrYY6BXwjJc1R5DxXXj1xv0xvQ3afrr072WMLYeem/NRiFW1Uag5GaotnheZ6fAk6uvDuo1mPbu3Cu28LSdxbc9OvTQK7S2j2lH7NdMmTL5PYZR7Ppcx+dowMgBPm3tU8vhx8tXKK5bnG63WfVRqz2MAlYIPK2I4XsQsJ+A0xOoCQkJxP/89ddfXoevWLGiEHdyi3YMEAABEAABEAABEACByCGA/GTk+BInAQGVBOwSeLLN/lq1j5s+1qvrjr/zhUvgefqL09QnJpa+PPWlvrXni+JGe5yQf1YZA9gLBEDAvQScnp90L1lYDgIgAAKpIwCBZ+r44WoQAAEQCBsBJFDDhhYLg4APATsTbLz41o1baWDPQaLioza4VfukeROpROkSph7g1ujJoybSwlkL9e9lBITGxVgoOqJfAl358Qo9XOQherDQg1SjXg3xvzz47fJPjnxCn3z0CR0/epwu/nCJBo8aRI88+ohUZHBFT65iyclRbRhbsBuFkNyeaOr8KVSyTEmpPbRJWzZsoZmTZhGze7RkcSpctDBVq1vNR1Bpp8CTq1hOnzCduM08D0+hJPtm7PBx+hmmLZhKNZ+qGfBMXPW05/O99DlWVT/NFmMhFe/9/rpN9MC/76cixR+h0mVLUblK5SlDhvTiErNqoQMS4qhjl47SzO2oAiq9GSaCAAiYEnBqApWrdXLVTq7eaRzdunWjKVOmUMaMGeFVEAABEAABEAABEACBCCOA/GSEORTHAQFFBOwUeHIuc/KYKTR/xnwv659q/BSNeH04ZcueLeCpwiHw5PzhGynzvDoYWeU/nZB/VuR+bAMCIOByAk7NT7ocK8wHARAAgVQTgMAz1QixAAiAAAiEhwASqOHhilVBwIyA3Qk2Xm/CyAm05I0lXts92/5ZGjhyAGW5K4upI1jQ+OpLvfXvHiryEE2Y9bq0+JIvNL7VzsnFlEUpVKLUo2Jds7MGWymUxY9Tx03T7TQKPFlkOrTPUNry7gf6nJdf7Uw9+/eUap3EF/3y8y+UOCSR1qxYq6/BYsXY+D50xx13ePGzU+DJC7MAtlenV/RKnSyUbNGuhVd79vKVyxNXCsjzrzwBb6rvvjlL/bv2p2MfHdPnJbw+QqzHbd9lhllVWDPxppEDi09HTkignPfllNmGVi35r2h7pQ1U8JTChkkgYCsBpyZQy5cvT4cOHfI565w5cygmJsZWBlgMBEAABEAABEAABEDAOQSQn3SOL2AJCLiJgJ0CTz73mS/PiJfpPfNr/HnStCRq1KJhwBxbOASeB/ceosG9BtO5787pbrHq2uOU/LOb4gi2ggAIpA0Bp+Yn04YGdgUBEAAB5xCAwNM5voAlIAACIOBFAAlUBAQIqCNgd4KNLT/52Unq26WfV5sergY54vUR1KBZfdPDnf32LA3oMZCOHDiif9+mU2vRBtyfKNRzIW7TndB/hJewsn7Tp8Wed99ztz51xcIVlBA3Uv/3ps81ocGjB3vN8UffjFXilETiNbTBFSffmruYkoYm6Z9xFc7EqYlUvlI5Kce++857NKLfCL0KKrMbP3M8Va9Tzed6uwWeRoFqk5aN6bkOz9GQ3vEiocyja2xX6t63u15B09+hzKoMcBXP0ZNHEQt4rQZXBFgwa4EQDGuDWXJF1GKPFfO6PDViUjMRKQSeVt7B9yBgPwGnJlD79u1LycnJ+oFz585Na9euJW7NjgECIAACIAACIAACIBC5BJCfjFzf4mQgEE4Cdgs8Ode4avEqGt5vhJfZnGNLmjaGCjxUwO9x7BZ4ckv2Ia/Ge4lNOVdn1TLeKfnncPoda4MACEQGAafmJyODLk4BAiAAAqETgMAzdHa4EgRAAATCSgAJ1LDixeIg4EUgHAk2M5Ejb/pElSfE2+V58/lWfvR3TY9+3enFni/RnXdm9us5FhIumLnAqzUQiyI5yVnr6Vpe153+4jT1iYn1Ep9yZcxOXTtZVtjcv2u/EKFevHBRrMkJ1ElzJ/pUGTUTq3LSNT4pXq8m6u8wpz4/RcNih3slSgO1XbJb4Ml2ebZjf6R4EapUvbLgy8OzbbvMrXT86HHq/VIfr7f6WajKLDgB7G9wPBzYfYDiew/1urZTt0706qBXfFrV+xPWDhs3lKrWrOq3msH1X65T8qhkWjZ/uZcpEHjKeBdzQMBeAk5NoN6+fZuefvpp2rx5M5UtW5bWrVtH+fLls/fwWA0EQAAEQAAEQAAEQMBxBJCfdJxLYBAIuIKA3QJPPjS/kD2iXwK9v+59LwZWXYPsEnje+vMW7dq+m8YPH0d8Ps8hk1d1Sv7ZFQEEI0EABNKUgFPzk2kKBZuDAAiAgAMIQODpACfABBAAARAwI4AEKuICBNQRCEeCja2/9MMl0fJ6x5adXofpNaAXde4VYyqmNKvCyRc3aN6AusV2pUKFC/kI9VhMmTI+xaudOV/jr/onJySnjZ9GsyfP0e1i0WLrTq2pQ+f2xG3djYMFpO+v3URTkqZIiQ35emMVTv6MBY3d+nYjrixqrErKe2xev5lmTJjhlSi1qv4ZDoGnmQhWY1KnQW16beJrlC17NqkgNavCyReygPLVQa9SpWoVfcSaN369QSsXraSZE2fR1Z+u6vtYVf+8fPEyjeifQFs3btWvyX5vdurapwu17NDSizkLQr/56hsh7tzy7gc+Z4HAU8q9mAQCthJwcgL1+vXrNHbsWBo58p8K0LYeHouBAAiAAAiAAAiAAAg4jgDyk45zCQwCAVcQCIfAkw9ufPGcP+M85tiUJKpQtYIpm1AFnpw/5d+Dz317jrgl+7ur3/VpEc8bynZfclL+2RVBBCNBAATSjICT85NpBgUbgwAIgIADCEDg6QAnwAQQAAEQMCOABCriAgTUEQhXgo1PwEK7gT0H6a3G+TMWLE6aN5FKlC5hekizVj/axOIli1OlJyvSvTnvpT9+/0MkGPd9uM9nnco1KtPwscMof4H8pnuYVdjkiSz0LFmmJJUuW0r8fxYnfnH8czr20Sdewk6eayU25ETo/JnzKXnURB8bWHRY8cmKos14hgzpxdo7t3zoswfbEBsfK8SJPM9shEPgyQLLUYNG0zvL3/HZMm5Ef+rYpaPfiphmNvJ63GZ96fxlPl9zPJSvXJ4efuTvlu0sLt2xeaeXsFOLm4GvDaDa9WsHvDn8xY/nPly186P9H4n48Tcg8FT3DMJOIKARQAIVsQACIAACIAACIAACIOAkAshPOskbsAUE3EMgXAJPfjl88pgpNH/GfC8YwXT+sZNik5aNqf+IOMqZK4flsk7LP1sajAkgAAJRSwD5yah1PQ4OAiDgcAIQeDrcQTAPBEAgegkggRq9vsfJ1RMIZ4KN12Zh35I3lngdrOlzTWjw6MF09z13mx74zJdnaNTg0bRn+56ggbC4Mz5xiGifHmgcP/YZjRo4yvTtc6tNyzxRhgaPHkSPlnw04FQWeS5fuFy0jmdRYTCDxZ29B79KrTq2Ctg6PhwCT7bTuC5/xlUBUhalWLaZNzsnizxnT57tVTlVlgeLMwckxFHtBrWlhKWh+Jart6bPkEFvRQ+Bp6x3MA8E7COABKp9LLESCIAACIAACIAACIBA6gkgP5l6hlgBBKKRQLgEnsySc6b8Mv2xj455oU14fQS1aNfCJ29mlt9LrU84Z9nupbYU0ytGvCAvM5yYf5axG3NAAASijwDyk9Hnc5wYBEDAHQQg8HSHn2AlCIBAFBJAAjUKnY4jpxmBcCbY+FAnPztJfbv0I66sqA1O/o14fQQ1aFbf77m1Nt2L5rzlU9nS7CJ/rbgDgeU28lPHTaP33nlPSoDJe7R6/jnq8HJHqbfTeW9uBX7i0xM0a+Is01bgZvZVr1udesb1oOKPFbcUNIZL4PndN2epf9f+XgnjZq2aUfyYIT7t5WWD9/bt26Kd1IwJM+nw/sNSl7EYuEf/HvTAvx+Qmq9N+vHyFVHRYNn8ZQF9yz7tNaCnSIK/Me0NEQ88IPAMCjcmg4AtBJBAtQUjFgEBEAABEAABEAABELCJAPKTNoHEMiAQZQTCKfDkPOOqxatoeL8RXlS501DStDE+L7zbKfDkfG69RvXoxR4vUKHChSxzlp4GOjX/HGWhieOCAAhIEEB+UgISpoAACIBAGhCAwDMNoGNLEAABEJAhgASqDCXMAQF7CIQ7wcaJx7fmLqakoUleBnMVzLEpSZbCPRZ6HjlwRLR7P3niFH1+/HNdsFe6bGmRUKzXuB6VrfAfvxVBrUj9eOlH2rdrP+3etpu+Ov0VHT18VL9E26NanSepUrVKlC17NqvlTL9nceO5b8/R1ve30aG9h+jLk/9HnPDlwRUqCxctTOUql6Oa9WpQwYcLUvr05i3ZjYuHS+D5xx9/iPbyC2ct1LccmTySWrR9JqTze17ElU3/79SXtPW9D+jo4WOiLTu3qedR6OGC9NAjD1Pl6pWpRr3qlDdf3qASxp77cOzxuhvXvi+EpZ8e+VS0fmdR5+PlHxesueV7zvtyistmJs+EwDPV3sUCIBA6ASRQQ2eHK0EABEAABEAABEAABOwngPyk/UyxIghEA4FwCjyZ37Wr12hEvwR6f937Xjg7detErw56hTJlyqR/nhqBJ+dE78tzH5UuV5r+U74MFXusWMgvfTs9/xwNcYkzggAIyBFAflKOE2aBAAiAgGoCEHiqJo79QAAEQECSABKokqAwDQRAAARAAARAAAQihIDKBOovv/xCY8aModGjR0cIPRwDBEAABEAABEAABEDAbgLIT9pNFOuBAAiAAAiAAAiAgLMJqMxPOpsErAMBEAABZxGAwNNZ/oA1IAACIKATQAIVwQACIAACIAACIAAC0UVAVQL122+/pXr16tHnn39OL7zwAr3xxhvRBRqnBQEQAAEQAAEQAAEQkCKA/KQUJkwCARAAARAAARAAgYghoCo/GTHAcBAQAAEQUEQAAk9FoLENCIAACARLAAnUYIlhPgiAAAiAAAiAAAi4m4CKBOqePXuoSZMmdPnyZR3WxIkTqXfv3u6GB+tBAARAAARAAARAAARsJ4D8pO1IsSAIgAAIgAAIgAAIOJqAivykowHAOBAAARBwKAEIPB3qGJgFAiAAAkigIgZAAARAAARAAARAILoIhDuBumDBAurUqZMP1Keeeoo2btwYXbBxWhAAARAAARAAARAAAUsCyE9aIsIEEAABEAABEAABEIgoAuHOT0YULBwGBEAABBQSgMBTIWxsBQIgAALBEEACNRhamAsCIAACIAACIAAC7icQrgTqX3/9RQMHDqRx48b5QOrVqxdNmjSJ0qdP736AOAEIgAAIgAAIgAAIgICtBJCftBUnFgMBEAABEAABEAABxxMIV37S8QeHgSAAAiDgcAIQeJo4iP/4dfLkSVqzZg1t3bqVDh48SD/++CPdc8899MQTT1D16tWpefPm9Oijjzr+j2A3b96kvXv30urVq+nAgQO0b98+ceICBQpQhQoVqF69etS4cWPKkydPqkP17NmztHbtWlH55ejRo3TmzBmxZsWKFalmzZrUsGFDsWfGjBlTtZdK/6jkFwqUK1eu0JYtW+jdd9+lzz//XPcvx+rjjz9OZcqUEbHK3LNkyRL0Frzmc889R5988knQ12oXcDWgxYsXU65cuaTXUBVLTvcvEqjSIYOJIAACIAACIAACIBARBMKRQP3111+pZcuW4ncGEIwPbAAAIABJREFUz5EhQwaaM2cOvfDCCxHBDocAARAAARAAARAAARCwnwDyk/YzxYogAAIgAAIgAAIg4GQC4chPWp1Xpf7DypbUfq9Sf6BKU6HSPyr5heLrcOtzZG06ceIEtWnTRuiyeLz11lvUrl072ct95qmKpUAGfv/99xQTE0MbNmwQ00aOHElDhw4N+UyReCEEngavfvvttxQfH08LFy609HfHjh0pISGBChYsaDlX9QR+yG7btk1UaWGBaqCRM2dOceaXX36ZsmbNGrSpLH7lSjDTp0+nn3/+OeD1jRo1EsxYeJguXbqg91LlH5X8goZAJATHEyZMoJkzZ4r/bzWKFi1Kw4YNoxYtWlDmzJmtpuvf79y5UwiaUzOCEXiqiiWn+1fjjQRqaiIP14IACIAACIAACICA+wjYnUDl358aNGhAn376qReMHDlyiJcAU/vf+u4jDItBAARAAARAAARAAASCIYD8ZDC0MBcEQAAEQAAEQAAE3E/A7vykFRFV+g8rO1L7vUr9gSpNBTNR5R+V/ELxtSp9joxt165dI+7K5alpC1XgqTKWAp3tzz//pOHDh1NiYqI+DQJPX2IQeHow4UqX3bp101XOMjcPC+dmz55N1apVk5muZA4HPwv/Bg8ebCm49DSIq7pMnTqV8ubNK23nqVOnqGfPnrRp0ybpa1hQmpKSQq1atQpK5KnKPyr5SUPzmHj8+HHq0qUL7d69O+jLO3ToIIShuXPnlrp21qxZ1LVrV6m5/ibJCjxVxZLT/evJEQnUVIUeLgYBEAABEAABEAAB1xGwM4HKL/rVr1+fLl++7MWhcOHCtHnzZke+qOg6h8FgEAABEAABEAABEIhwAshPRriDcTwQAAEQAAEQAAEQMBCwMz9pBVeV/sPKjtR+r1J/oEpTwUxU+Uclv1B8rVKfY2UfC2Hnzp0rivd5jlAEnipjyepcrDd79tlnvfRtEHj6UoPA839MuIQtt6bbv3+/FyWuNFmnTh3RXpr/MMYtyL/44guvOaVLlxbq6FKlSlnFZdi/5xt66dKlQpTnWU2TW3ZXqVKFKleuTJkyZSJ+CHFpW2P1x5deeomSk5MpW7ZslrZeuHBBCA25lb3nYNFr7dq16cEHHxQ2cAtxI1cWeS5btozq1q1ruQ9PUOUflfykDm6Y5I+D0b8cq8z9yJEjPtt0795dVFy1qtb6+++/iwqwEydODMVU/RoZgaeqWHK6f42gkUBNVejhYhAAARAAARAAARBwHQE7E6jr16+nJk2aEP83sDa4Yif/Tivz+57r4MFgEAABEAABEAABEAAB2wkgP2k7UiwIAiAAAiAAAiAAAo4mYGd+MtBBVek/wg1bpf5AlaaCmanyj0p+ocSCSn2OjH2HDh0SQsgzZ854TQ9W4KkylqzO9fXXX1P79u19CtxB4OlLDgJPIjIrYcsiRa50yOK0jBkz6uRu3rxJq1atIg4mT6EnV7/kaofc6i4tx7Fjx6h169bigauN5s2b09ixY4krtXi2Rb948aI4o7G1+qRJk+iVV14JWF3TrEQuizbHjx9Pbdq0oSxZsuj73759m7Zu3Soqinq2i2fBKT9orFrcq/SPKn6hxIgZBxZ29unTR/iLRcieg38YssCTSxnzH3c9Bws8Y2NjKUOGDH5NuXr1KsXExNDbb78t5pQsWZJWrFhBxYoVC8V8v9eojCUn+9cMEBKotoYaFgMBEAABEAABEAABxxOwO4HK/90/YMAAce4ePXrQ5MmTA/4O4HhAMBAEQAAEQAAEQAAEQEApAeQnleLGZiAAAiAAAiAAAiCQ5gTszk+aHUil/iPcQFXpD1RqKlT6RxW/UOJAtT7HysYrV66IAnwrV670mRqMwFNlLFmdifV3Q4YMEbo144DA05ceBJ5E9N///pdatGih0ylQoAAtWLCAuLqJv7Fjxw56/vnnvZTRwdw0VoEcyvcc/HFxcTRlyhT98qZNmwrhqb+263zz8s3ClRq1wRVJly9fTixy9TcOHDhAzZo1o/Pnz4spLDTktvAs7vQUkXpeb6ZuT0xMFDYHEhqq8o9KfqH4lyulcot1rTKrDHPeh+fzH3VnzJihb1u8eHHx4C9RooRfU06fPi3EwocPHxZzGjZsSIsWLbJdxKwqlpzuXzNHIIEayp2Ca0AABEAABEAABEDAvQTCkUDll7bKli1L3bp1cy8YWA4CIAACIAACIAACIJAmBJCfTBPs2BQEQAAEQAAEQAAE0oxAOPKTxsOo0n+EG6JK/YEqTQUzU+UflfxCiQXV+pxANt66dUt0YmZtldkIRqumMpasuHPXZ24379mdWrsGAk9felEv8GSVM7clX716tU5n9uzZonKhP6EiTzQrFcyVMufNm2e7AM4q6LXvjTcii/j4hrBqHX/9+nXxIOBKntpg0SdXhjRjYPag5eqcCQkJXtVOzew2CmMrVKggWsoXKlTI9Jgq/aOKn6w/Peexj3r27Enz58/XP5ZlzhecPXtWiEO3bdsm5WOetG/fPqpXr57+MOV4SEpKokyZMoVyBNNrVMaSk/3rDygSqLaFGhYCARAAARAAARAAAVcQUJFAdQUIGAkCIAACIAACIAACIOAIAshPOsINMAIEQAAEQAAEQAAElBEId35Spf4j3NBU6Q9UaipU+kcVv1DiIC30OYHs3L17N7Vr186nNbt2jazAU2UsWXE/deqU0DDt37/fdCoEnr5Yol7gyTdC/fr1dRFbnTp1aOHChZQvXz6reCPjw40rKrJQtHbt2pbX2j2BBaejR4+moUOH6kvz/+f23IGqY2qTjQ/PQBy4NX2rVq3o6NGj4nKZapDaPmYPjLlz5wqRrdlQ5R+V/ELxPZemfvbZZ4kfcsEy5/l8vokTJ1Lfvn317flhmZKSIqqvmg2+D7hKrTa4QiuXfLZzqIolp/vXH1MkUO2MNqwFAiAAAiAAAiAAAs4nEO4EqvMJwEIQAAEQAAEQAAEQAAEnEUB+0knegC0gAAIgAAIgAAIgEH4C4c5PqtJ/hJuUSv2BKk0FM1PlH5X8QomFtNDn+LPzwoULQqfDFUV5cBfnHDlyeBWHkxV4qoylQNyNRQi5MGCVKlVElVJtQODpSzCqBZ6pfWgwTm5/3rVrV53soEGD6LXXXpMSVYbyIPF3zaVLl4S6eePGjWJKsGJTLnnbo0cP0YJbG5s2baK6dev6bLl48WJq3769/nmnTp1o2rRplDVrVqkjbd68WVSG1IY/oaFK/6jkJwXJMGnt2rXiQW3FLNDa/MO4atWq+hQW8S5ZsoRy587tcxmz54qs/I82uPpqtWrVQjHf7zWqYsnp/vUHCAlUW8MNi4EACIAACIAACICA4wmEO4HqeAAwEARAAARAAARAAARAwFEEkJ90lDtgDAiAAAiAAAiAAAiEnUA485Mq9R/hBqVSf6BKU6HSPyr5hRILqvU5/mz8888/ibsvDxw4UEwpUKAALViwgHbu3EnDhg3TL5MVeKqKpUDMjd2yWdvGxeZu374tNG/agMDTl2JUCzyDETX6C0BjG+uGDRsKkSQrpnncunVLqIy5BbrnGDduHMXGxkoJQVloydUb2V5tcKtsrsaYMWNG8ZFRQV6jRg3im/P++++Xfl6NGTOGuO23NhITE4kFq56Dz8OVQXmuNoKt7Hj69Glq3bo1HT58WCxRtmxZ0Uq+cOHCXnup8I+2oSp+0s4wTDT6hiuz8j/p0qWTXtKoxi9dujQtX76cihYt6rOGkb0/H0lvbjJRZSw53b/+OCKBmpoIw7UgAAIgAAIgAAIg4D4C4Uyguo8GLAYBEAABEAABEAABEEhrAshPprUHsD8IgAAIgAAIgAAIqCUQzvykCv0H9Dm+8QJ9TvD3kGp9jj8LuQgbd909c+aMmKLpxNi+YAWeKvU5gYifOHGCXnjhBb01e/fu3Yn1c++8845XoUEIPH0pRrXAk2+Ctm3b0p49ewSZkiVL0ooVK6hYsWLSd7jMGhcvXhQlc7l9uzZYWf32229TuXLlAu519uxZoVLetm2bPq958+aicqhn5UWjgjwmJoYmT55Md911l/RZZNa4evUq8dpsuzaCrewou4YMW6vDya4hc3arvexYw98eGzZsoL1799LHH39Mly9fpgYNGgihbTDDKEauXLmyqODJsWgcRm5G4XIw+/qbKxsHgfaSXcMO39ixRrDckEANlhjmgwAIgAAIgAAIgIC7CcgkUE+ePEl33313UC/zuZsKrAcBEAABEAABEAABEEgrAshPphV57AsCIAACIAACIAACaUNAJj8ZqmWy2o1A68usAX2ON0FZTYUMWyvfy65hh/bCjjX8nUe1PsfMju+//15os9gWHtzxl3ViefPmFV2lgxV4ysZBIB+ndg1uzd6nTx+aM2eO2IZbs7/55ptUvHhxUcDQs5M0BJ6+nohqgadR8BaoZbW/IL5y5YoQYGo3Fc8zEzxye+x27drpymqe17FjR5o6dSply5bNdHkut8tVGrmSpjY4sLnaZalSpbyusUNBLsPDqO4PRRT722+/ieqj06dP18/AZYSZh+eQscfqB4isf1Txs7I3nN8bH4iBRJtcXbVx48Z0/vx5YRI/ZPltAFb1f/jhh7R06VI6evQoHTlyRHxfpkwZqlSpkvih8uSTT1KWLFksj6IyltzqXyRQLcMIE0AABEAABEAABEAgoghYJVD5d80mTZpQwYIFiX9fkvnv7ogChMOAAAiAAAiAAAiAAAgoJYD8pFLc2AwEQAAEQAAEQAAE0pyAVX4yNQaq1H9An/OPp6DPSU3Uhn5tMPoc4y6sFWN9jlb0TWvNXr16dTE1FIGnSn2OGTVuzc5MtDbsWmv2Nm3aiM7FEHhax1pUCzw3b95M9erV0ylxIKWkpBAHkuy4ceOGEL+xUlobb731lhBzeg4O1ilTplDv3r29Pud27jzXrNX2mjVrRHB7tmY3m29HKV02SqaFtx2trs0eOGbqa1X+UclPNq7snsdK+J49e9L8+fP1pQcNGiQe/BkyZPDZjlu3t27dWv98/Pjx4o/HLEjmOAk0WPQ7YsQIatasGaVPn97vVFWx5Gb/IoFq952A9UAABEAABEAABEDA2QQCJVD5TdbOnTuLl654NGrUiPgtZbPfJZ19SlgHAiAAAiAAAiAAAiDgFgLIT7rFU7ATBEAABEAABEAABOwhEE6Bpyr9B5OAPsc7HoyCQOhz7Llf/K0SrD7HuM6mTZvo2Wef1bViWmv2jBkziqmhCDxV6XP8MeH9WYPELdp5aK3Zs2bNKv4dAk/rmIxqgacxQLiN+sSJE4OqgmImHktOThaiT+PgapK8x8qVK/WvuOQsizaLFCniNf3rr78W5Wf5zQJtGANc+1xWZGoVDufOnRNi0+3bt4up/8/enYBJUZ37H39ZAgEiCohENKJedEQjiKCgEEBlUdGLRBAERPmL7Ougw74NqyCDrLK5sKigEMKmqAhKRFZvBEMQIQZuREUElIiIAfw/b3m77O7p7jrVXV3TPfOt58lzI3Pq1KnPOT143/z6nIsvvlhWrVolNWrUsG/V8dStW9f+5yZNmlgftHLlyjl1H/JzDcR26dLF/rPADpHFihWz/8yv+fHTzxWSh403btxo/bIM7MipIebly5fLHXfcEfEp4TtexjOUQYMGif4n8As5vA+/1lI6zy8F1HhWHvcggAACCCCAAALpKxCtgKr//9LTTz+d68W00NOoUaP0fWFGjgACCCCAAAIIIJDSAtQnU3p6GBwCCCCAAAIIIOC5QDIDnn7lPwIo5HN+WR7kczz/qMTs0G0+J7izQ4cOWRsBbtiwwfrj4KPZA+3iCXj6lc+JBHPixAnp2bOnLFiwwPpx8NHsgfYEPJ3XaIEOeIb/Eou1o2EsSpO0e+D+HTt2WEnrgwcP2l3qceVjxoyR4sWLW3+mgbSsrCyZPn263SZaEFQb6A6f3bt3t4KigSue/6Hv6NGjVsDzjTfesPt57733pE6dOvY/e/GtCu3M5C9vv+bHTz/nj6T3LQ4fPmwFi3VH2MDVvHlzefbZZ6VMmTK5Hvj9999L7969Zd68eREHk5GRYQVDL7vsMmv3ID2qfevWrSFrOnBjtFCy/tyvtZTO80sB1fvPAz0igAACCCCAAAKpLBBeQO1db6J1JLsezR586RfjnnvuuVwnR6TyuzE2BBBAAAEEEEAAgfQToD6ZfnPGiBFAAAEEEEAAgUQEkhnw9Cv/Efz+5HN+1iCfk8inwt29bvM5wb2fPn1aBg8eLJMmTbL+WI9m17kLzmzpn8cT8PQrnxOuFb6brm5GN2fOnJAThSOt0Ui7zLqbifzXukAHPN0EM2NNvZt+Im0FrQt46dKl9nHxixcvlk6dOtnb7erPNbypyexIl0kw02TpmvRj8ovf5Fkm/bhxTWR+TN7b5J286sfkWaZtzpw5Y/3yHzBggH1L+HoL7+vIkSPSpk0bWbduXciP9AjI4cOHy4033pjr6HUNJS9btkxGjx6d6wh33WmoV69euY6ONFkDJu/p1I9X8+JVPybvFGhDAdWNFm0RQAABBBBAAIH0FwguoH7z1b9l5bjtsn///pAX09MTXn/9dbnpppvS/4V5AwQQQAABBBBAAIGUFqA+mdLTw+AQQAABBBBAAAHPBZIZ8PQr/xGMQj7nZw2nTIW28Wt+vMpdeNWPlx+iePI5wc/XTdt0907dxEyvCRMmSGZmphQpUiRkmPEEPE3WgImF237CQ9Y9evSw3qtEiRIhj2MHT2d9Ap7DhtlK8SaA3f6iC99+VgegOyrqNxa++eYb6wOrOyIGLu1fA3pFixaNOKNe/eIy6cfthzXaEjTpx61rtGc59WPy3s4fJRGv+jF5lkkb/ctj1qxZ1jHpgb8A9D7955EjR0ZdT7t27bJ2md23b5/9GF1/ep+GQ2Ndf/vb36Rjx44h67dKlSqioeWqVavG/AWtu4xOnjw51y9yp3d1WktezYtX/Ti9T/DPKaC60aItAggggAACCCCQ/gKBAuqBv30hL495U059dzrkpa655hrR0xp+97vfpf/L8gYIIIAAAggggAACKS9AfTLlp4gBIoAAAggggAACngrkt4Cn4pDPIeDp6YckSmfx5nMC3Wk+JzgrFsiQlS9fPtcT0yXgqZvLaQ5o+fLl1jvEOrmagKfzKiXgmQcBT50WDdG1bt1a9uzZY89STk6OtTvLzJkz7T/TXTs1+FmhQoWos+lV8MykH6cwnfOS+7mFST9OwUzTZzn1Y/LeJs/yqh+TZzm1OXfunLz00kuiR6QHhztN1pP+xfHqq6/KRx99JIcOHZJrr73W2gW0VKlSTo+1fq7HRz788MMhR7YPHTrU2v0z+JsFJmvA5IFO/Xg1L171Y/JOgTYUUN1o0RYBBBBAAAEEEEh/AS2g/nXdXlkxbaOcO/dTyAvdfffdsmTJEvnNb36T/i/KGyCAAAIIIIAAAgikhQD1ybSYJgaJAAIIIIAAAgh4JpAfA56KQz7nRWnXrp29TiJtvuWUqzFdZE79eJW78Kof0/eK1S6RfI72qyfmZmVlyfTp063HRDuaPTCGdAh4nj17VjQDp++lV7Sj2QPvRMDTeSUS8MyjgKduBT1v3jzrKPZol35o58+fL/Xr1485k1794jLpxylM57zkfm5h0o/TL37TZzn1Y/LeJs/yqh+TZ8Vqo98M0HXTt2/fkHBnnTp15Nlnn5WMjIxEHxHzfn2+hjnHjh1rt2vQoIE15xUrVrT/zGQNmAzUqR+v5sWrfkzeyf6LeXXnkOb339TLze20RQABBBBAAAEEEEgzgRffeUpyHn1Jfjj5Y8jI+/fvL+PHj0+zt2G4CCCAAAIIIIAAAukuQMAz3WeQ8SOAAAIIIIAAAu4E8mvAk3wOAU93nwTz1onmc3Rtvvzyy9KlSxfHo9kDo0qHgGf4xnDRjmYPvBMBT+c1R8AzjwKeOjWRtoIOnrIJEyZIZmZmyK6HkabUq+CZST9OYTrnJfdzC5N+nIKZps9y6sfkvU2e5VU/Js+K1ub06dMyZcoUGT16dJ6EOwPj2rRpk9x11132GDSNr0dJ1q5d2x66yRowsXDqx6t58aofk3ey/2IOC3i6uZe2CCCAAAIIIIAAAukp8K+PD8tzA1fJ2TPnpGjRovLCCy9I27Zt0/NlGDUCCCCAAAIIIIBAWguEBzzT+mUYPAIIIIAAAggggIBrgaH3zHZ9T7QbnHIbpg+Ktx/yOezgabrGTNt5kc/RU587dOggW7dutR4b62j2wLhSPeB5+PBh62j2FStWWEOOdTR74J0IeDqvugId8NSjzzUFHbh010H9T6FChZzlglrE+xeIdqEf1gcffFB27twZ8sz27dvLtGnTpHTp0o5j0SO4u3fvLgsXLrTbahq6Xr16jvcGNzAJsL311lvSuHFj+7aOHTtagcKSJUu6epZTKE8782t+/PRzheSy8cmTJ61dM4N3ztQudL50K+errrrKZY/xN//888+t/xH6nXfesTtZtGhRyP8w7ddaSuf5pYAa/xrkTgQQQAABBBBAIJ0Fdr27X16b/b68tfZtufXWW9P5VRg7AggggAACCCCAQBoLUJ9M48lj6AgggAACCCCAgAcCXgY8/cp/xHpt8jk/60Q6ot2v+Unn/Ebw2vIin6N96BHmM2fOtLrWU56XLl0qNWvWjPnpjSfg6Vc+R3c0nTRpkgwYMMB6B90MTrNszZo1i/lOBDydf2EX6ICnScjQifDs2bMydOhQGTdunN00JyfHOh7b5Dp37pzoTp0DBw4Maa4fYA2fmoRNT506ZT1Pf+EGrvAwnclYwkN5F198saxatUpq1Khh3647M9atW9f+5yZNmli7cZYrV87kEXab8L8cdPx65GCxYsXsNn7Nj59+rpBcND5y5Ij069cvJOSrtzdt2lRmzJhh/UXg5/Xtt9+Khn/1L5/AFf658GstpfP8UkD1c9XyLAQQQAABBBBAILUE9Jj2Ma2eT61BMRoEEEAAAQQQQACBAiVAfbJATTcviwACCCCAAAII5BLwMuDpV/4j1jSSz/lZh3xOYh92L/I5ejS7fiYeeughezBPP/209OrVyzEnFk/A0698zvr166Vdu3byxRdfWO+lOaYxY8ZI8eLFY6IT8HRekwU64OlFQjnR8NiuXbukdevW1k6ewVeVKlVk8eLFUrVqVcdZjBQynT9/vuguoG6uvXv3SqtWrezdRKtVqyZLliyRjIwMuxsdb4sWLWTfvn3WnzVs2FBeeuklKV++vJtHicmup37Nj59+rpAMG3/88cfSu3dv6wj04Ev/ItBkvNu5MXxszGaRPhfZ2dlWGDpw+bWW0nl+KaB6sRrpAwEEEEAAAQQQSF8BLwuo6avAyBFAAAEEEEAAAQTySoD6ZF7J81wEEEAAAQQQQCA1BLysT/qV/4glRz7nZ53w7Ib+mV/zk875DXXyKp8Tvptsy5YtrU39ypQp4/jhjyfg6Uc+58svv7Q2gluzZo31DnXq1BHdnPDyyy93fCcCno5EUqADnh988IHce++9dnI4nt0ojx8/biWqAwtUyd977z1roTpdJ06ckJ49e8qCBQsiNnVzTPvkyZMlMzPT7ifSL2Sn8WzZssU6zlu3RNYrksfBgwelTZs28v7771ttIoVAnZ7zww8/WCntwDbD2j7SjqN+zo9ffk42bn++efNm6dq1qx3KDdyv60pT8LrdcV5c33//vRU6nTdvnv34WbNmWVt9By4/11K6zm94AfX+m3rlxXTyTAQQQAABBBBAAAGfBJZtnxryJC8LqD69Ao9BAAEEEEAAAQQQyEcC1Cfz0WTyKggggAACCCCAgIFAMuuTfuY/Ir0q+ZyfjwHXi3yOwYchQhMv8znhgcb4RhT5rkg5Lj/yOeG7hHr5TtqXaRbP6+emSn8FOuDpxQIO7+P666+XV155Ra655pqYc6zb7Wr4rVOnTnY7PRJdr8BWtfrfTbfgXblypTRr1szuS4N0GmorUaKE8VoL70OT1VOmTJGSJUvafUQ6etvthyhSH++++67Uq1cvZKx+zo9ffsaT4dBQ18/atWutcKc6BS4NdA4ZMsQKVzptcRztEbotuc6R/t9//etfcumll8qFF17oauhHjx6Vtm3byhtvvBH1XxL8XEvpNr8BNAqorpYdjRFAAAEEEEAAgbQXSGYBNe1xeAEEEEAAAQQQQAAB3wWoT/pOzgMRQAABBBBAAIE8FUhmfdLP/Ec4IvmcjrJ06VKbhXyOu49ZMvI5fgc8/cjnEPB0t67cti7QAU/dqbJ79+6ycOFC202PuW7UqJGxY/iul02bNrX6c9o2N9LWz3qsul4PP/yw/fxKlSpZv2hr1qwZc0zh2+k2aNBA9BdCxYoVjd9l3LhxMmjQILv92LFjZeDAgSH3R9ouOXxnRqcH7t+/3zqWXr+hoVeNGjWs4+grV64ccquf8+OXn5ONyc/1L48lS5ZYa/fYsWP2LWXLlpVp06ZZtoULFzbpKleb8LnRBm4/E3qPbkv9wAMPyEcffWQ9Q4On2k/t2rXtZ/q5ltJpfoMnhQJqXMuYmxBAAAEEEEAAgbQVSGYBNW1RGDgCCCCAAAIIIIBAnglQn8wzeh6MAAIIIIAAAgjkiUAy65N+5j/C8cjnkM+J9wOVrHyO3wFPP/I5BDzjXWVm9xXogKd+EPUY66FDh9pao0aNksGDB0uhQoWMBMOPftZApPZRpEiRqPfrse66w+arr75qt3nsscesHTf1QxV+bHvLli1l9uzZMUOjX3/9tXVUvO7qqJcG6l5//XWjo+K1faS0drRgX/gvGre7hYbvpqjjnjFjRq7jxP2cHz/9jBZWlEZqsnz5csnMzAzZuVODwM8884zceeedxms30iMirQO3nwntN3yNRAsc+7WW0mV+w+eEAmoinxbuRQABBBBAAAEE0k8gmQXU9NNgxAgggAACCCCAAAJ5LUBRuONbAAAgAElEQVR9Mq9ngOcjgAACCCCAAAL+CiSzPuln/iNYjXxO6GnA5HPMP1PJzOesWLFCZs6caT6YoJa6G+7evXvtP6levbqUL1/e/ucLLrhAdIO/K6+8MqT/ZOdzdJO/4E0F3bzckSNH5K9//at9S0ZGhmgOKvjSTQp1A8GCehXogKdOuiaI77rrLtFvC+jVsGFDWbBggQSOS4+1MPQvgkcffdQK3AUup90O9RfA1KlTpU+fPvY9VapUsXawrFq1qvVnO3bskBYtWoQE+JyOao/0l6EGV4cPHx4zbBoYxLZt2+S+++6zj4ePtQOo/qJo1aqV7Ny507pdx69h1euuu87xc3T69GnJysqyDAJXrB1A/ZofP/0ckWI00K2ydYfX4GPZq1WrZoU7b7nllkS6tu7VgPHIkSOtkHLgcvOZ0Hsi/QtStLXo11pKl/kNn0AKqAkvaTpAAAEEEEAAAQTSSiCZBdS0gmCwCCCAAAIIIIAAAikhQH0yJaaBQSCAAAIIIIAAAr4JJLs+6Vf+IwBGPod8TiIfnmTnc+Idm+Z5hg0bZt++aNEiadu2rWN3fuVzHAcSoUF4+DQ7Oztks8Z4+sxv9xT4gGekkOacOXOkY8eOMXdC1L8IdIFpuj1wmQThTMKbGrLLycmxgpCBy+So9vCQZnhwNNriPXnypPTt21fmzp1rN4kVDo0U0tQUtgYDixYtGvMzsn79emnXrp0dJHUKh/o5P375xftL5MCBA5ad/ktP4KpVq5a1+6mXKfW3335bmjdvboee9Vkmnwltp5+LefPmSadOnYzWrp9rKdXnN9K6oIAa76eF+xBAAAEEEEAAgfQUSHYBNT1VGDUCCCCAAAIIIIBAXglQn8wreZ6LAAIIIIAAAgjkjUCy65N+5j9UkHwO+Zx4P0l+5XPiGV+8AU8/8zlu34uAp7NYgQ94KlH4QtEw5XPPPSe33XZb1JBnpKS2Uwgu0s6GGqTT49eDt8vVMX355ZdWyHTNmjX2LEZrG2hw6tQpK6ip/QWuZs2aWQHASy65JOJqOHPmjEyaNEkGDBhg/9wkGLpx40Zp3bq1HdTUI+F1++A2bdpI4cKFIz5rz5490qFDB9m6dav9c5NgqF/z46ef80cztIX+oh08eLA1V4FL1+n8+fOlfv36bruL2f7EiRPSs2dPayfb4Gc5fSaibU/tNMd+raVUnt9oE0IB1dOlTWcIIIAAAggggEDKCyS7gJryAAwQAQQQQAABBBBAIKUEqE+m1HQwGAQQQAABBBBAIOkCftQn/cp/kM8hnxPvB8bPfE48Y4w34KnP8iuf4/a9CHg6ixHwjHKktIbnRo8eLS1btpTixYvbkvpBXrZsmeh2sLp9beByCl9G2vrZKaCnx73rUe2B4+P1WRMmTJDMzMyox65H+gZC48aNZdy4cVK9evWQwOqRI0eswKAGM908Q8cR6Reahjx1G+CuXbtKqVKlbJtz586J7typQb/t27fbf667Ty5cuFCuuuqqmCs10l+8Xs9PYAB++Tl/NENbhP+SNVkLbp8R3F53CdUtnIOPgi9btqxMnDhRHnzwQSlRokRI90ePHpWpU6fK5MmTQ9ZS06ZNrR09f/vb30Ydjp9rKVXnNxoOBdREVjH3IoAAAggggAAC6SfgRwE1/VQYMQIIIIAAAggggEBeCVCfzCt5nosAAggggAACCOSNgB/1ST/yH+RzyOck8gnyO5/jdqyJBDz9zOe4eS8Cns5aBDz/zyjS7pL6o4yMDLnjjjvksssuEw2xrVy5MiTYqW00qPj888+L7nwZ7YoUmNMPne6cGe1Yc91dc/jw4TJ27Fi7Ww026sKuU6dOxEfpX1Qvv/yydOnSJSRop411p8e6deuKBjF3795t7Q567NixkH66detmhUiDA5rR3unw4cPSuXNnWbFiRUgTHWODBg0sDw2Orlu3LmTXTm3sFG4Nf2ay5yfwPD/9nD+eP7eItE2y6b2x2lWrVk2WLFlirfHwK5ZD8PyePXtWPvzwQ9Fj3cPXkpvj4/1aS6k4v7HmiAKqFyudPhBAAAEEEEAAgfQR8KOAmj4ajBQBBBBAAAEEEEAgrwWoT+b1DPB8BBBAAAEEEEDAXwG/6pPJzn+Qz/nlVF1dQeRzzD9HeZHPMR/dzy0TCXjq/X7lc9y8FwFPZy0CnkFGmzdvtnaf3Llzp7Pc/7XQcJwezV6vXr2o9+hOmRqEXL58ud1Gj3/X3SujHZ0eaHjgwAFp166d6F9Agctpt1ANhs6aNcvaMTN4Z06nl9LdSqdNmyYVKlRwamr/fN++fdKjRw/R3UZNL90JUo+Nb9WqVciOok73J2t+wp/rp5/TO+vPNYyrc6P/kuPlFSvgqc/RnVcXL15sHdceHt50GocGkHVHzxtvvNGpqe9rKdXmNxYQBVTj5UNDBBBAAAEEEEAgXwj4VUDNF1i8BAIIIIAAAggggEDSBahPJp2YByCAAAIIIIAAAikl4Gd9Mln5D/I5oUuKfI67j1he5XPcjDLRgKc+y8+sl8m7EfB0ViLgGWakgUrdNXPBggWOeu3bt5eRI0fK5ZdfHrWt7nCYk5MjWVlZdhvdQVPDnc2aNXN8hjbQkF2nTp1cHaMe7Vj0SA/UX+hDhgyxnmGyc2d4H9GOeo/0rHvuuccyCz8u3ghCRLyen2jP9dPP6d1111jTteLUV/DPnQKegba6Q2d2dnZIQDnac3Qt6e6xffr0kfLly7sZjtXWr7WUSvMbC4kCquslxA0IIIAAAggggEBaC/hZQE1rKAaPAAIIIIAAAggg4IsA9UlfmHkIAggggAACCCCQMgJ+1ye9zn+QzwldSuRz3H+08jqfYzJiLwKe+hy/8jkm70TA01mJgGcEIw1/7d27V1atWiXr16+X7du3WzsYajDz5ptvto461100r732WilcuHBM5UhbP/fr10/GjBkjxYsXd54hETl58qT07dtX5s6da7c33UL51KlT1vHounvotm3bZMuWLVYfer8eod24cWO599575aKLLjIaS7RGevT1Z599JqtXr5a1a9dau6AePHjQal67dm3RHUubNm1qPTPakfSmA/Byfpye6ZdfrHGE/yJzGrPpz00DntpfwPyNN96QDRs2hMyvhnW1ryZNmsjtt9+eVmspFeY31nxRQDVdzbRDAAEEEEAAAQTyh4DfBdT8ocZbIIAAAggggAACCCRLgPpksmTpFwEEEEAAAQQQSE2BvKhPepn/IJ9DPifRT1Yq5HOc3sGrgKc+x8+sV6z3IuDpNOsiBDydjWiBAAII5IkABdQ8YeehCCCAAAIIIIBAngnkRQE1z16WByOAAAIIIIAAAgikvAD1yZSfIgaIAAIIIIAAAgh4KkB90lNOOkMAAQQ8EyDg6RklHSGAAALeClBA9daT3hBAAAEEEEAAgVQXoICa6jPE+BBAAAEEEEAAgYIlQH2yYM03b4sAAggggAACCFCfZA0ggAACqSlAwDM154VRIYAAAkIBlUWAAAIIIIAAAggULAEKqAVrvnlbBBBAAAEEEEAg1QWoT6b6DDE+BBBAAAEEEEDAWwHqk9560hsCCCDglQABT68k6QcBBBDwWIACqsegdIcAAggggAACCKS4AAXUFJ8ghocAAggggAACCBQwAeqTBWzCeV0EEEAAAQQQKPAC1CcL/BIAAAEEUlSAgGeKTgzDQgABBCigsgYQQAABBBBAAIGCJUABtWDNN2+LAAIIIIAAAgikugD1yVSfIcaHAAIIIIAAAgh4K0B90ltPekMAAQS8EiDg6ZUk/SCAAAIeC1BA9RiU7hDIY4G/bvurtPvvh+xRZFyXIZPmTJIr/uvyhEb2zfFvJKtbf9m0YZPdT8+sHtIls0tC/S576U8yLHNYSB/aZ7d+3aRIkcIJ9T0rZ5ZMmzA9oT705mo1qsmFF10ov7/h91L9phus/1uiZImY/a5etlr6dx+Q8LNNOkhkHn766SdZ9uIyGf74COtRi1YulOo3Vzd5LG0QQCCNBSigpvHkMXQEEEAAAQQQQCAfClCfzIeTyishkE8Ezp45K3v37JUdmz+QHZt3yKef/EP++Y8D9ttVub6KVLy0olSrWU1uvKm6XPP7axzrhpFowmu68fJpDfji31WUa67NkCpVr5Wbb71JypUvJ4UKFYq3S+5DAAEEkiJAfTIprHSKAAIIJCxAwDNhQjpAAAEEkiNAATU5rvSKQF4JpFPA88S3J2Ro36Gy7rW3Q7iq3lhVJs6aKJdedklCjF4FPMMHcf4F50uXvp2l5UMtoxZs0yXg+em+T+XxLk/I3t17rdck4JnQkuNmBNJGgAJq2kwVA0UAAQQQQAABBAqEAPXJAjHNvCQCaSVw6vtT8uclf5YX570YEuh0egmtG7Zo10Ie7NBaLr7kYqfm9s+9CnhGemCzB/5buj/RXS75XWK1VuOXoSECCCBgIEB90gCJJggggEAeCBDwzAN0HokAAgiYCFBANVGiDQLpI5BOAc+P/vqR9Hyklxw5fCQXcHZOttzf5o8JwScr4BkYVJN7m8jgsYOsb8GHX+kQ8Dx65KiMeGKkrF+73h4+Ac+Elhw3I5A2AhRQ02aqGCgCCCCAAAIIIFAgBKhPFohp5iURSAsBPe1m546dMm7oePnbh3+Le8wa9HxixOPS9I9NpVixYo79JDPgqQ/XnT1HTBohNWvXdBwLDRBAAAE/BKhP+qHMMxBAAAH3AgQ83ZtxBwIIIOCLAAVUX5h5CAK+CaRLwPPs2XMyc9JM0RCmXmUvLCunfzgtJ787af1zw7vvkFGTR0np80vHbRce8NTjkipdWUkKFTY/kuj40eOy56M9Ucfw4COtpd+wfrl28kz1gKfuQjApe5K8/MLikHcj4Bn3cuNGBNJKgAJqWk0Xg0UAAQQQQAABBPK9APXJfD/FvCACaSGg4c73Nrwn2Vmj5PPPPvdkzH0G9ZaHuzzsGPIMr+mW+k0puea6a6R4ieLG4zh96rR8vPtju74afqOemjRmymi58qorjfukIQIIIJAsAeqTyZKlXwQQQCAxAQKeiflxNwIIIJA0AQqoSaOlYwTyRCBdAp5fffmVZHXrL9vf3245tXr4Aev/Lpn/ivV/tYg59fkpUvsPteN2DA94PtD+Aemf3V9+/Wvzwqg+/D//+Y989D8fWWHI15a/lms8ie42+s9/HJB+nfrZx6TrA5IZtNRw55wpc2TOlLm53iWZz417IrkRAQQ8F6CA6jkpHSKAAAIIIIAAAggkIEB9MgE8bkUAAc8EPt33qQzuPUR2/c+ukD5r1Koh97f9o9SoXVPKlisjJUuVtH/+ww+n5euvvpYPtuyQZS/+ST7Y+kGu8YyfPl7uub+pFCoU/UvnXtV0z507J5//63NZtXSVLJy7SL795tuQ8dzX6j4ZMm5wri+re4ZIRwgggIChAPVJQyiaIYAAAj4LEPD0GZzHIYAAAqYCFFBNpWiHQHoIeFUMDH/bb45/YwUyN23YZP+oZ1YP6ZLZJS6YdWvWSe9H+9j3Dp8wzCqO9u8+wP4z7btbv25SpEjhuJ7hVcAz8PCzZ87Kn19ZIU8OezLkm/C31LtFxk0bK+UrlI9rnH4GPLWomzN6sixdtDTiWAl4xjWF3IRA2glQQE27KWPACCCAAAIIIIBAvhagPpmvp5eXQyAtBH788UeZMm6qvPDMC/Z49Qvo+mXxe1vc47gDp96k4cq31rwlT42cFLIDaMZ1GTJpziTrmPRoVzJqurt3/V1GDxgdElj14kv1aTGhDBIBBFJegPpkyk8RA0QAgQIqQMCzgE48r40AAqkvQAE19eeIESLgRiAZxUB9vpcBTy2Y6vHgi+a9aL2aFhZnvzRLLihXJmQnSz02aOKsiXLpZZe4IbDbeh3w1I415Dl94vSQ3S8TLYz6FfD85/5/ytgh4+T9d96P6knAM66lxk0IpJ0ABdS0mzIGjAACCCCAAAII5GsB6pP5enp5OQTSQmD/3v3St2Om6C6egWvkUyPk/rb3x9x5M/zlAse89+v0eMgXxLNGPCHtO7eP2leyarpaB+zTsW/IWBL9Un1aTCiDRACBlBegPpnyU8QAEUCggAoQ8CygE89rI4BA6gtQQE39OWKECLgRSFYx0MuAZ3jB9KZbb5IJM5+U0hecb+2O+cqCn49p1yuR48+TEfDUMX3y90+swujBTw/a4+w/Mssq0sZzJTvgqYHaZS8uk2lPTg85lkmDqcV/XVyOfX3MHjYBz3hmkHsQSD8BCqjpN2eMGAEEEEAAAQQQyM8C1Cfz8+zybgikh8DrK9bK450ftwfb8O47ZNTkUVL6/NKuXyDSbqB1b68r46ePkzJly0TsL1k13ZPfnZTRA0fLyldX2c9tfE9jq+Z6XunfuH43bkAAAQS8EqA+6ZUk/SCAAALeChDw9NaT3hBAAAHPBCigekZJRwikhECyioFeBjw1wDkyK9v20mBk5pC+8qtf/UpWL1sdckx7IsXUZAU8vbRQhGQFPPVYqK3vbZVnJs2SD7Z+ELI+9UioJ0Zmyfq160OOayfgmRIfYwaBQNIFKKAmnZgHIIAAAggggAACCLgQoD7pAoumCCCQFIHwOuJjvR6Tnv17SpEiheN63pa/bJFeHXrbO2deXeUqyZmbI1dUviJif8mq6erDwt+tzm11rC/bX1DmgrjejZsQQAABLwSoT3qhSB8IIICA9wIEPL03pUcEEEDAEwEKqJ4w0gkCKSOQrGKgV6HGE9+ekKF9h8q61962zabPnya3NbnN+ufP/veQPNHlCdn1P7usf07k+POCHvAMXwsBcA3N9s/uL2UvLJdrx1QCninzUWYgCCRVgAJqUnnpHAEEEEAAAQQQQMClAPVJl2A0RwABzwXC64jdHu8m3fp1dXU8e/CgPv/sc3mia5b8dO4nKXVeKflV0aLSZ1AfufraqyOOPVk1XX0YAU/PlwsdIoCABwLUJz1ApAsEEEAgCQIEPJOASpcIIICAFwIUUL1QpA8EUkcgWcVArwKeOr7ObbrY316vemNVmThrolx62SUWoh5hNCl7kiya96KNGrzDpxvpZAU8v/ryK8nq1l+2v7/dHk7PrB7SJbOLm+HZbZO1g2f4WtBdO7v26yqN7mkkxYoVkx9+OE3AM64Z4yYE0l+AAmr6zyFvgAACCCCAAAII5CcB6pP5aTZ5FwTSU2Du1Lny9Ngp9uATOVUoHoFk1XTPnj0n056cJvp+gYsdPOOZIe5BAAGvBahPei1KfwgggIA3AgQ8vXGkFwQQQMBzAQqonpPSIQJ5KpCsYqAXAU8tKM6cNNP61njgihTe3PDGBunxcE+7TXgI1BQ4WQHP9995X/p07GuHVHU8T81+Su5qdqfp0ELaJTvgqbugtn6ktTzS9REpW66M/WwCnnFNFzchkC8EKKDmi2nkJRBAAAEEEEAAgXwjQH0y30wlL4JA2gq8/+5meazVY/b4tZ42fMIwubv53XHv4ukGI1k13cNffCUDegyQbZu22cN58JHW8sTIJ6R48eJuhkhbBBBAwFMB6pOectIZAggg4JkAAU/PKOkIAQQQ8FaAAqq3nvSGQF4LJKsY6EXAM3A00YfbP7SZ5i6ZK7fWvyWELdIOmdk52XJ/mz+64k1GwPPokaMy4omRsn7tenssGddlyKQ5k0R3yIznSlbAc+cHO+X1P78uD3V6SC753c87pAZfBDzjmS3uQSB/CFBAzR/zyFsggAACCCCAAAL5RYD6ZH6ZSd4DgfQVOHL4iAzsOUg2b9xsv8T5F5wvXfp2lj+2+aP85rzfJPXlklHTPXvmrLww6wXJGT05ZOxPzhgv99x/T1Lfh84RQAABJwHqk05C/BwBBBDIGwECnnnjzlMRQAABRwEKqI5ENEAgrQSSUQxUAC8CnuvWrJPej/axPW+pd4uMmzZWylcoH2IcaafPeI5F8jrg+fVXX8ukUZNk5aurQsarR7N369dNihQpHNdaSVbA02kwBDydhPg5AvlXgAJq/p1b3gwBBBBAAAEEEEhHAeqT6ThrjBmB/CXw008/yepla6zdLsMvDXrqTp5N7m0sv7/h91KiZAnPX97rmu6PP/4ory58VaaMmxpyClG0eqznL0SHCCCAgIMA9UmWCAIIIJCaAgQ8U3NeGBUCCCAgFFBZBAjkLwGvi4EBnUQDnpHChD3795TOfTpFPOZoy1+2SK8Ove0CpB6LNPX5KVL7D7WNJyzRgKd+y/3EiRNyYP8B+cv6v8iqpatFdyENvm6/83YZMXG4lCtfznhc4Q0JeMZNx40IIBCnAAXUOOG4DQEEEEAAAQQQQCApAtQnk8JKpwgg4FLg1PenZMq4KbJw7qKYd950S02rRlmrbi2pfM1Vcl7pxHf3TLSmqwHV7/59Uo4c/kq2bdoury1/TT7Y+kHIe1S8tKKMnTZWdPxcCCCAQF4LUJ/M6xng+QgggEBkAQKerAwEEEAgRQUooKboxDAsBOIUSLQYGO2xiQY89+/dL307Zsqn+z61HqG7dk57YapcX/36iI88fuy4DOgxUN5b/57983Yd20q/Yf2kWLFiRjrhAU+jm1w0qn5zdRk1eVTcR7MHHkXA0wU6TRFAwBMBCqieMNIJAggggAACCCCAgEcC1Cc9gqQbBBBIWEC/pP7CMy/IczOeC9n5MlbHVa6vInVvqyt1Gtwa9w6f4TXdhF8krAPdhXTI+CFyV7M7I37Z3uvn0R8CCCDgJEB90kmInyOAAAJ5I0DAM2/ceSoCCCDgKEAB1ZGIBgiklUCqBjwXzF4gTw6fYFs6Hbmu3zrXeyaMmGjfU/XGqjJx1kS59LJLjOYkWQFP3U30rvvukp5ZPeTCiy40GkusRgQ8EyakAwQQcClAAdUlGM0RQAABBBBAAAEEkipAfTKpvHSOAAIuBbQuuedve2T25Nmy7rW3Xd2tdUOtez7QvpVUvfF6KVy4sNH9yQx41qhVQzKH9JVqNasR7jSaDRohgIAfAtQn/VDmGQgggIB7AQKe7s24AwEEEPBFgAKqL8w8BAHfBFIx4Hni2xMytO/QkIJo/5FZ0r5z+5guu3f9Xbo/1F2OHD5it8vOyZb72/zRyNPrgOcV/3W5NPnvJtL0j03lispXeFYQJeBpNJ00QgABDwUooHqISVcIIIAAAggggAACCQtQn0yYkA4QQCAJAufOnZMD/zggb65+S1YvXSVaw3Nz1W9UX3r17ynX/P4ax9u8Dnjqjp31G9WTe1v8t9S8pYbxiUiOA6UBAggg4JEA9UmPIOkGAQQQ8FiAgKfHoHSHAAIIeCVAAdUrSfpBIDUEUjHgueUvW6RXh972sUaVrqwkT8+bLFdfe3VMtJPfnZTRA0fLyldX2e2cdv4M7jA84Fnx0oqizy5UuFCu5/507ic5+OlB+fyzz0N+VvbCstKxx6Nyz/33SJlyZYy/de9mNRDwdKNFWwQQ8EKAAqoXivSBAAIIIIAAAggg4JUA9UmvJOkHAQSSJaBhz6+/+lp2bPlA3lv/nmx/f3uuOmKkZ2vQcvDYQdZpQLF28wyv6epOoNdcd40UL1E84isdP3pc9ny0J9fP7mt1n/y/7h3ksisuk1/96lfJ4qBfBBBAIGEB6pMJE9IBAgggkBQBAp5JYaVTBBBAIHEBCqiJG9IDAqkkkGoBz7Nnz8nMSTNFw5aBSwuNQ8YNlhIlSzjSLXvpTzIsc5jdToubU5+fIrX/UNvx3vCA5wPtH5D+2f3l17+OXBjVQu0/PvmHPD/zeVnxysqQ/jt0e0Qe6/WYaFHW64uAp9ei9IcAAk4CFFCdhPg5AggggAACCCCAgJ8C1Cf91OZZCCDghUAg8Ll75255a826mIFPrWcOnzBM7m5+d9QTgeKp6R77+pj8+ZUVMm/qPPn2m2/t17q1wa3Sb0im0c6hXljQBwIIIBCPAPXJeNS4BwEEEEi+AAHP5BvzBAQQQCAuAQqocbFxEwIpKxBPMdDkZb45/o1kdesvmzZsspv3zOohXTK7xLxdd8R8omuWfLj9Q7udm2PW9+/dL307Zsqn+z6172/Xsa30G9bP8WghtwHPwAPOnjkrSxYskafHTrF3HdWf1W9YT4aMHyK6E6iXFwFPLzXpCwEETAQooJoo0QYBBBBAAAEEEEDALwHqk35J8xwEEEiWgNYT/7HvU/nTS8us04iCA5f6zIzrMuSpWRPlyquujDiERGq6H+7YKdn9s2Xv7r1231q/HDZhqNS9rW7UUGmyLOgXAQQQMBGgPmmiRBsEEEDAfwECnv6b80QEEEDASIACqhETjRBIG4FEioGxXjLegOe6Neuk96N9PPXTQujkeTlSOaNyzH7jDXhqp1qUfWHWC5IzenLIM26/83YZMXG4lCtfzrN3IuDpGSUdIYCAoQAFVEMomiGAAAIIIIAAAgj4IkB90hdmHoIAAj4JfHbwM5k4cqKse+3tkCfqF+W79esmRYoUzjWSRGu62zfvkEE9B4UcG68hz7HTxspNt9T06c15DAIIIGAuQH3S3IqWCCCAgJ8CBDz91OZZCCCAgAsBCqgusGiKQBoIhBcDK11ZSZ6eN1muvvbqhEYfKeD55Izxcs/990Tt99T3p2T0wDHy5yV/TujZkW422QU0kYCnPvO7f38nYwePzXVc+4OPtLZ2EDU5Yt7kxQl4mijRBgEEvBSggOqlJn0hgAACCCCAAAIIJCpAfTJRQe5HAIFUEzh65KiMeGKkrF+73h7aTbfeJBNmPikX/faiXMNNNOD5008/ybIXl8nwx0eE9F31xqoyZsroqDuHppob40EAgYIjQH2y4Mw1b4oAAuklQMAzveaL0SKAQAESoIBagCabVy0QAv/c/0/JfCxTPtmzz37fRSsXSvWbqyf0/v/7z/+Vxzs/Lrt3/d3uxyngGel49YQGEXRzw7vvkFGTR0np80tH7TLRgKd2rEfDP97liZAjjkr9ppQMnzBM7m5+tydHHKdoZqgAACAASURBVBHw9GpV0A8CCJgKUEA1laIdAggggAACCCCAgB8C1Cf9UOYZCCAQSeD7k9/LkvmvyPb3t8mPP/5HDn56UMZNHys1aye+6+WWv2yRXh16y8nvTlqPLl+hvMxYOEOuq3ptrqEkGvDUDvXL9uOHPSlLFy0N6d/rL6uzkhBAAAEvBKhPeqFIHwgggID3AgQ8vTelRwQQQMATAQqonjDSCQIpI/D5Z5/LE12z5MPtH9pjemr2U3JXszsTGqMGO7s/1F2OHD5i9xMrOKrfGl8we4FMGDHRbn/+BedLxnUZUvRXRV2P5fjR47Lnoz32fRqynPr8FKn9h9pR+/Ii4KnvsXrZGhnQY0DIc/Q9npo10ZNvvxPwdL0cuAEBBBIUoICaICC3I4AAAggggAACCHgqQH3SU046QwABFwL/PvGdDMscJm+uftO+S7/Y/UD7B1z0ErlppDpttHqqFwFPHUWkL6vrn4+fricxNfXky+oJw9ABAgggICLUJ1kGCCCAQGoKEPBMzXlhVAgggIBQQGURIJC/BCIVJXv27ymd+3RKqIC3etlq6d/9l5Dj1VWukpy5OXJF5SsiAp749oQM7TtU1r32tv3zdh3bWkebFytWzDX6R3/9SHo+0iskYOrUnxcBTx1otKPa2/y/Ntb7/PrXxV2/T/ANBDwT4uNmBBCIQ4ACahxo3IIAAggggAACCCCQNAHqk0mjpWMEEHAQ+M9//iM5oydbX1QPXBru7J/dP+Ga37GjxyWra5Zs3rjZ7jvZAc9YR7WPnz5OKl1ZiTWBAAIIpIQA9cmUmAYGgQACCOQSIODJokAAAQRSVIACaopODMNCIE6Bs2fPybQnp8ncqXPtHkyOM4/1uB9//FEmZU+SRfNetJs1vqexZOdky3mlfxPx1vAjiLTR3CVz5db6t8T1ZpGCq1dedaVMnpcjlTMqR+zTq4Cndr57527p82hf0W/eBy7dRVQLo7ffeXtc7xS4iYBnQnzcjAACcQhQQI0DjVsQQAABBBBAAAEEkiZAfTJptHSMAAIGAste+pO1i2fgqnhpRXn62clyXbXrDO6O3uSTv38ifTr2tY591yvWF+a92sFTn6NfvB/x+Eh5Y9UbIYN7pOsj0ntgr7i+fJ8QBDcjgAACEQSoT7IsEEAAgdQUIOCZmvPCqBBAAAF28GQNIJAPBTa8sUF6PNzTfrNEg4hajOzX+XHriJ/AFWtX0Egh01vq3SLjpo2V8hXKxy0eXmzVjmIdmeRlwFPfaf7s+VbQNfiq37CeFXS98KIL434vAp5x03EjAgjEKUABNU44bkMAAQQQQAABBBBIigABz6Sw0ikCCBgK7N+7X/p2zAypfbZo10IGZPeXEiVLGPYS2kx30tQvy48fOt7+QawvzHsZ8NQHan9Z3fqHfFld67JPzhgvterWiuuduAkBBBDwUoD6pJea9IUAAgh4J0DA0ztLekIAAQQ8FaCA6iknnSGQEgJHDh+RgT0HhRz/U/XGqjJmymjRXS/dXKe+P2WFGl9+YbF9mxYDp70wVa6vfn3Erj7730PyRJcnZNf/7LJ/7sUx8ZH6jbU7qZcBT32Rw198JQN6DJBtm7aFvLce0/5w54elSJHCbmjttgQ842LjJgQQSECAAmoCeNyKAAIIIIAAAggg4LkA9UnPSekQAQRcCJw9c1amT5wuc6b8ciKS3t6xZ0fp1Psx0S/Pu722b94hg3oOCglY6pfE72/zx4hdeR3wjPZOWksdPnGElC1Xxu0r0R4BBBDwVID6pKecdIYAAgh4JkDA0zNKOkIAAQS8FaCA6q0nvSGQCgKRviGu48q4LkMeH/a41P5DLSlc2DmMeOhfh+TpsVPkteWvhbyW03E+69ask96P9rHvcQqEmppF2hlUC6xTn58itf9QO1c3Xgc89QHr166XAT0GysnvTtrP09DspNlPydXXXm36KiHtCHjGxcZNCCCQgAAF1ATwuBUBBBBAAAEEEEDAcwHqk56T0iECCLgU0GPUteYX/IV17aJ+o/rSscejcsNNNxjVU3/88Ud5Y+WbMnX81JBw5811bpbx08dLhYsvijgyrwOe+hCt7fbvPsDazTP4GvnUCLm/7f1SqFAhl0o0RwABBLwToD7pnSU9IYAAAl4KEPD0UpO+EEAAAQ8FKKB6iElXCKSQwLGjx2XkEyNk3Wtv5xqVFiZbtmshuqvnBWUukCJFi1ht9Jvd3xz/Rvbu3ivr39hgBTu//ebbkPuddgLVHT9HDxwjf17yZ/u+WMcPuSXb8pct0qtD75CAZbuObUV30SxWrFhId8kIeOr7jR/2pCxdtDTkWYkc20TA0+0qoD0CCCQqQAE1UUHuRwABBBBAAAEEEPBSgPqkl5r0hQAC8Qq88+Y7MqjX4Fz1UO2vRq0acnfzu+XmOjfJbyv+VkqWKmk9Rr9o/92/T8qXn38hG9/+i6xeuko+2bMvZAgVL60oY6eNlZtuqRl1aMkIeOrYVi9bY51IFHzpJgBPzZro+qSneF25DwEEEIgkQH2SdYEAAgikpgABz9ScF0aFAAIICAVUFgEC+VdAg4ND+w7N9S3teN9Yi3/DnhwmN9SsFrWLT/7+ifTp2Ff0W++BK9bxQ27HcuLbE9Y7BQdXdQfNyfNypHJG5ZDukhHw1Afs3rlb+jzaN+Rb+LqT6Pjp4+T2O293+0pCwNM1GTcggECCAhRQEwTkdgQQQAABBBBAAAFPBahPespJZwggEKeABiJfX7FWRg8YHTHkGU+3519wvgwZP0TuanZnzB0zkxHw1PFqLXXE4yPljVVvhAzf6YSmeN6VexBAAAE3AtQn3WjRFgEEEPBPgICnf9Y8CQEEEHAlQAHVFReNEUg7gS8//1ImjcrJdcy62xfRXT+fGP64XFH5iqi3ahF0wewFMmHERLtNtPCl2+cHt39lwSsyMis7pIusEU9I+87tQwqlyQp46lHx82fPl0nZk0LG4HTUUrR3JuCZyGrgXgQQiEeAAmo8atyDAAIIIIAAAgggkCwB6pPJkqVfBBBwK6D1zb/v+ruMGzo+4S/N//6G30vmkL6iNUOn49CTFfDU99e+s7r1z/Vl9afnTZZbG9zqloj2CCCAgCcC1Cc9YaQTBBBAwHMBAp6ek9IhAggg4I0ABVRvHOkFgVQW+PHHH2Xzxi3y7LRn5YOtH7ga6tVVrpLHej0mDZs2zHUEenhHx48dlwE9Bsp769+zfxTt+HRXgwhrvH/vfunbMVM+3fep/ZOGd98hoyaPktLnl7b/LFkBT33A4S++so432rZpW8jo9Kj4hzs/LEWKFDZ+RQKexlQ0RAABjwQooHoESTcIIIAAAggggAACnghQn/SEkU4QQMBDgR9+OC3vvvWOvDjvpbjqqa0ebi3NHvhvKVGyhNGokhnwPHvmrEyfOF3mTJkbMhatpw6fOELKlitjNEYaIYAAAl4KUJ/0UpO+EEAAAe8ECHh6Z0lPCCCAgKcCFFA95aQzBFJa4Ny5c6I7emrBUP/zj32fyt7de0OOHKpWo5pc8ruKcsNNN0jtP9SWy6+8XIoULWL0Xlv+skV6degtJ787abef8uzTVjjUy0sDq7p75qJ5L9rd6hHpU5+fYo05cCUz4KnPWL92vRVoDX7fipdWlKefnSzXVbvO+JUJeBpT0RABBDwSoIDqESTdIIAAAggggAACCHgiQH3SE0Y6QQCBJAgE11M//tvHsudvH8vBTw+G7IZ5xX9dLlde/V9S85aaUvOWGpJRJcO4nhoYcjIDnvqMQ/86JP27D8i1K+mAUQNEv6DvtMNoEmjpEgEECrgA9ckCvgB4fQQQSFkBAp4pOzUMDAEECroABdSCvgJ4fwQQQAABBBAoaAIUUAvajPO+CCCAAAIIIIBAagtQn0zt+WF0CCCAAAIIIICA1wLUJ70WpT8EEEDAGwECnt440gsCCCDguQAFVM9J6RABBBBAAAEEEEhpAQqoKT09DA4BBBBAAAEEEChwAtQnC9yU88IIIIAAAgggUMAFqE8W8AXA6yOAQMoKEPBM2alhYAggUNAFKKAW9BXA+yOAAAIIIIBAQROggFrQZpz3RQABBBBAAAEEUluA+mRqzw+jQwABBBBAAAEEvBagPum1KP0hgAAC3ggQ8PTGkV4QQAABzwUooHpOSocIIIAAAggggEBKC1BATenpYXAIIIAAAggggECBE6A+WeCmnBdGAAEEEEAAgQIuQH2ygC8AXh8BBFJWgIBnyk4NA0MAgYIuQAG1oK8A3h8BBBBAAAEECpoABdSCNuO8LwIIIIAAAgggkNoC1CdTe34YHQIIIIAAAggg4LUA9UmvRekPAQQQ8EaAgGcEx59++kk++eQTWbFihaxfv162b98ux44dk/POO09uvvlmqV+/vjRv3lyuvfZaKVy4sDczkaReTp8+LZs3b5bly5fLtm3bZMuWLdaTKlWqJLVq1ZLGjRvLvffeKxdddFHCIzh06JCsXLlS1q5dKzt37pSDBw9afdauXVtuu+02adq0qfXMokWLJvQsP+fHT794UI4fPy7r1q2T1157TT7++GN7fnWt3nDDDVK9enVrrap7iRIl4nmE0T179uyRBx980Jp3vRYtWiRt27Y1ujdSI7/WUqrPLwXUuJcQNyKAAAIIIIAAAmkpQAE1LaeNQSOAAAIIIIAAAvlWgPpkvp1aXgwBBBBAAAEEEIgokBf1ST/zH8medj/zB35lKvycHz/94lkL5HMSy3ql+vzGsyb8vIeAZ5j2v/71LxkyZIgsWLDAcR7at28vI0eOlMsvv9yxrd8N9Jfshg0bZMCAAVZANdZVtmxZ6507deokpUqVcj1UDb9OmDBBZs6cKf/+979j3n/PPfdYZho8LFSokOtn+TU/fvq5RhCxAseTJk2SWbNmWf/d6crIyJBhw4bJ/fffL8WLF3dq7urnJ06ckJ49e4Z8ZuINePq1llJ9fgMTQAHV1VKkMQIIIIAAAgggkPYCeVFATXs0XgABBBBAAAEEEEAgaQLUJ5NGS8cIIIAAAggggEBKCvhdn/Qr/5FsbD/zB35lKtTMr/nx0y+etUA+RySRrFeqz288ayIv7iHgGaSuO1127drV3oXQZEI0ODdnzhypV6+eSXNf2pw5c8YK/g0aNMgxcBk8oJYtW8q0adOkQoUKxuPct2+f9OjRQ958803jezRQOmPGDGnVqpWrkKdf8+OnnzFaUMPdu3dL586dZdOmTa5vf+ihh6xgaPny5V3fG+kG/UU8b948KxwcfMUT8PRrLaX6/AY7UkD1ZJnSCQIIIIAAAgggkDYCfhdQ0waGgSKAAAIIIIAAAgjkiQD1yTxh56EIIIAAAggggECeCfhZn/Qr/5FsTD/zB35lKtTMr/nx0y+etUA+5xe1eLJeqT6/8ayJvLqHgOf/yesR0x06dJCtW7eGzIXuNNmwYUMpV66cHD161DqCfO/evSFtqlWrZu1eWLVq1byaR/u5Grh7+eWXpUuXLiHhTj2yu06dOnLrrbdKsWLFRH8JrVmzJtfuj48++qjk5ORI6dKlHd/l8OHDVtBQj7IPvjT0escdd8hll11mjUGPEA931Q/+4sWLpVGjRo7P0QZ+zY+ffkYvHtYomkP4/OpaVfe//vWvuR7TrVs3a8fVeHZrDe9sx44d0qJFCzl48GDIj9wGPP1aS6k+v+G+FFDj+ZRwDwIIIIAAAgggkL4CfhZQ01eJkSOAAAIIIIAAAgj4JUB90i9pnoMAAggggAACCKSGgF/1Sb/yH8lW9TN/4FemQs38mh8//eJZC+RzEst6pfr8xrMm8vIeAp4iEumIaQ0p6k6HTZo0kaJFi9pzdPr0aVm2bJlkZ2eHBD1198vZs2dLmTJl8nI+ZdeuXdK6dWvrF27gat68uTz55JNSuXLlkB0zjxw5Yr1j+NHqTz/9tPTq1Svm7pqash4+fLiMHTvWfo6GNidOnCgPPviglChRwv7zc+fOyfr1660dRYOPi9fAqQYBnY6493N+/PKLZ5FEctBgZ9++fa350hBy8KW/LDXgqfO0evXqkJ9pwDMzM1OKFCkSz1Cse44fP24FfF999dVcfbgJePq5llJ5fiNNBAXUuJcnNyKAAAIIIIAAAmkp4FcBNS1xGDQCCCCAAAIIIICA7wLUJ30n54EIIIAAAggggECeCvhRn/Qz/5FsTL/yB35mKvycH7/84lkH5HNEEs16pfL8xrMm8voeAp4i8qc//Unuv/9+ey4qVaok8+fPl/r160edn3fffVcefvjhkJ0L3YTakjHxGj7NysqSqVOn2t03a9bMCp5GO3Zd/yLQkOeAAQPse3RH0iVLloiGXKNd27Ztk/vuu0+++OILq4kGDfVYeA13FipUKOJtkdLtGhDVMccKGvo1P376xTP/ulOqHrGuu6Kamms7bd+/f3955pln7MdWqVLFCmZed9118QxFzp49a+30qnMX6XLzWfBrLaX6/EZypIAa1/LkJgQQQAABBBBAIG0F/Cigpi0OA0cAAQQQQAABBBDwXYD6pO/kPBABBBBAAAEEEMhTAT/qk37lP5IN6Wf+wK9MhZr5NT9++sWzFsjn/KIWT9Yr1ec3njWR1/cU+ICn7kKox5IvX77cnos5c+ZIx44dY+5gGWkrWd0p89lnn82zXTzDf6lriE+PQXc6Ov7kyZNWUE938gxcGvrUnSEjhTUjfRB1d86RI0eG7HYaaXGHB2Nr1aplHSl/xRVXRPws+Dk/fvnF86HXOerRo4e88MIL9u2m5nrDoUOHrHDohg0bjObYaYybNm2Stm3b5jqaPXCfacDTz7WUyvMbzZsCqtNK5OcIIIAAAggggED+EvCjgJq/xHgbBBBAAAEEEEAAgWQKUJ9Mpi59I4AAAggggAACqSeQ7Pqkn/mPZOv6lT/wM1Ph5/z45RfPOiCfk1vNbdYrlec3njWRCvcU+ICnBtXuuusue1fEhg0byoIFC+Tiiy92nJ/wX266i6UGRe+44w7He71uoIHTMWPGyNChQ+2u9b/r8dwmx3CHf7hiOezdu1datWolO3futJ7lZjfISH/5zJs3zwrZRrr8mh8//eKZe926uEWLFrJv3z7X5nqDvt/kyZOlX79+9uM18Dljxgxr91U31+HDh62j2fUbC3rpLrFlypQJCZ+aBjz9WkupPr/R/CmgulmZtEUAAQQQQAABBNJfINkF1PQX4g0QQAABBBBAAAEE/BSgPumnNs9CAAEEEEAAAQTyXiDZ9Um/8h/JlvQzf+BXpkLN/JofP/3iWQvkc3Krucl6pfr8xrMmUuGeAh3wTHRR6QTq8eddunSx53LgwIEyatQoo1Cllwvg66+/tnZoXLt2rdWt27CpHuPdvXt3WbhwoT2sN998Uxo1apRrmC+++KK0a9fO/vNHHnlEpk+fLqVKlTJ6pbfeeksaN25st40WNPRzfvz0M0IKa7Ry5UorSBm44gln6l/GdevWtfvQEO9LL70k5cuXNx7SmTNnRHd3HTBggHVPpUqVZP78+bJx40YZNmyY3Y9pwNOvtZTq8xttAiigGi9NGiKAAAIIIIAAAvlCINkF1HyBxEsggAACCCCAAAII+CZAfdI3ah6EAAIIIIAAAgikhEAy65N+5j+Sjeln/sCvTIWf8+OnXzxrgXxOZDXTrFeqz288ayIV7inQAU83ocZok7VlyxYrrKh96dW0aVMrJKk7Gup19uxZycnJsY5AD74mTJggmZmZRkFQDVrq7o2BZ2g/48ePt3ZjLFq0qNVteIK8QYMGor/oK1asaLzOxo0bJ3rsd+AaO3asaGA1+NL30Z1BtW3gmjVrlrWjo+m1f/9+ad26tXzwwQfWLTVq1LCOkq9cuXJIF37MT+CBfvmZGoW3C58b3ZlV/1OoUCHjLsO/2VGtWjVZsmSJZGRkGPcRvu1yYB3q+NwGPP1cS6k+v9EmgAKq8dKkIQIIIIAAAgggkC8EkllAzRdAvAQCCCCAAAIIIICArwLUJ33l5mEIIIAAAggggECeCySzPulH/oN8Tu4lRD7H/ceKfE5kM9O1lK75HPcrxd87CnTA8+DBg9KmTRt5//33LfXrr79eXnnlFbnmmmuMZ8GkjyNHjlgBSD2+PXDpzodLly6VmjVrxnzWoUOHrJ05N2zYYLdr3ry5tXNo8M6L4Qnyjh07ypQpU6RkyZLG72LSx7fffivat449cGnor169esbPMe3DxNbpoaZ9mLy707O86CPaM9asWSObN2+WDz/8UI4ePSp33323FbR1c4WHkW+99VZrB09diybXl19+ac29jkUv3VFU12GFChWsXWvdBjxN10GssZn24cXceNGHiXNwGwqobsVojwACCCCAAAIIpLdAMguo6S3D6BFAAAEEEEAAAQTyQoD6ZF6o80wEEEAAAQQQQCDvBJJZnzTNbsR6e5M+yOeECppmKkxsnVamaR9eZC+86CPa+5DPiSxjupa8mBsv+nBar+n28wId8AwPvMVzZPXx48etAGYg9KYLIFLgUY/Hbtu2regvtMDVvn17mTZtmpQuXTriutHjsHWXRt1JM3BVqVLF2u2yatWqIfd4kSA38QhPZMcTiv3hhx+s3Udnzpxpv4Me860ewZfJeJw+cKbz45ef03iT+fPwrbvDd5uN9Wxdi7pbZyBUGjiavX79+tZt8QQ8/VxL6Tq/FFCT+YmgbwQQQAABBBBAIPUEkllATb23ZUQIIIAAAggggAACqS5AfTLVZ4jxIYAAAggggAAC3goksz7pZ/6DfM4v64J8jrefEdPeyOf8cnp0PCcUe/H7wnSu0qVdgQ54vvXWW9bx6oFLg5ozZsyQ8847z3j+Tp06JX379rV2MgxcixYtssKcwddPP/0kU6dOlT59+oT8uR7nrm0jHbW9YsUKKzwafDR7pPZeHHWtgzI5wtuLrXT1WeGBwOzs7Fw7Uvo1P376GS8sjxuePHlSevToIS+88ILd88CBA615KFKkiOPT3nzzTWnRooW9FgNHsxctWtS6N56Ap19rKZ3nlwKq49KkAQIIIIAAAgggkK8EkllAzVdQvAwCCCCAAAIIIICALwLUJ31h5iEIIIAAAggggEDKCCSzPulX/kMxyeeELinyOf5+xMjnDBXdhC1wzZo1yzr12s1lkl9z019+aFugA57hiWldUJMnT5YSJUoYz22k8FhOTo4V+gy/dDdJfcarr75q/6hWrVqioc2rrroqpPmBAwekXbt2ot8sCFzdunWTCRMmSKlSpULamoZMnV7q888/t8Km77zzjtX04osvllWrVkmNGjXsW3U8devWtf+5SZMmoo7lypVz6j7k5xqI7dKli/1n6qWhwWLFitl/5tf8+OnnCsnDxhs3bpTWrVvLF198YfWqIebly5fLHXfc4fiUQ4cOWUHjDRs2WG2Dj2YP3BxPwNOvtZTO80sB1XF50gABBBBAAAEEEMhXAsksoOYrKF4GAQQQQAABBBBAwBcB6pO+MPMQBBBAAAEEEEAgZQSSWZ/0K/8RwCSf88uyIp/j70eMfI7zJolOM2KSX3PqI7/9vEAHPMN/ibnZ0TB4IZik3QPtd+zYYe2EGHxUux5XPmbMGClevLjVTANpWVlZMn36dPsx0YKg2kB3+OzevbsVFA1cuuNio0aNXK3Xo0ePWgHPN954w77vvffekzp16tj/7MW3KrQzk7+8/ZofP/1cTYhHjQ8fPmwFi3VH2MDVvHlzefbZZ6VMmTIxn3L69GkZPHiwTJo0yWqnR7Pr3AWvCf3zeAKefq2ldJ5fCqgefQjoBgEEEEAAAQQQSBOBZBZQ04SAYSKAAAIIIIAAAgikkAD1yRSaDIaCAAIIIIAAAgj4IJDM+qRf+Y9gJvI5P2uQz/Hhw/N/jyCf419+zb9ZTY0nFeiAp5tgZqzpctNPpK2gdTfFpUuX2sfFL168WDp16mQfh60/1/Cm7pwY6TIJZposN5N+TH7xmzzLpB83ronMj8l7m7yTV/2YPMu0zZkzZ6xw5oABA+xbwtdbrL40FKq7d2pIUi/dQTYzMzPXse7xBDxN1oDJezr149W8eNWPyTsF2lBAdaNFWwQQQAABBBBAIP0FkllATX8d3gABBBBAAAEEEEDAbwHqk36L8zwEEEAAAQQQQCBvBZJZn/Qr/xEsSD7nZw2nTIW28Wt+vMpdeNWPl5848jkiXs2LV/14Ob953RcBz2HD7DnIzs6WoUOHup4Tt7/oTpw4IT179pQFCxbYz9IdFfUbC998840VqNu6dav9M+1fA3pFixaNODavFrZJPya/+E0ATfpx6xrtuU79mLy3yTt51Y/Js0za6F8es2bNkkGDBtkBTb1P/3nkyJFR11Og73379oWsxcAaLV++fK7HE/A0mRH3bSigujfjDgQQQAABBBBAIJ0FkllATWcXxo4AAggggAACCCCQNwLUJ/PGnacigAACCCCAAAJ5JZDM+qRTbsP0nd32Qz6HgKfp2kqkHfmcEhafV7kpr/pJZE5T7V4CnnkQ8NRFsGvXLmndurXs2bPHXhM5OTmyf/9+mTlzpv1numunBj8rVKgQde14tbBN+jEJZposcpN+3P7FHO25Tv2YvLfJO3nVj8mznNqcO3dOXnrpJenWrVtIuNNkPWnfp06dkqysLJk+fbr1qGhHswfGQcDTaUbi+zkF1PjcuAsBBBBAAAEEEEhXgUAB9cDfvhD9dnn7W/oZvUqDBg2M2gUavfPOO8btCxUqJPXr1zdurw3Tvf+NGzfKr371KylWrJj1f2P99xIlfi5ccSGAAAIIIIAAAvlRgPpkfpxV3gkBBBBAAAEEEIgukB8Dnvq25HNelHbt2tkT37lzZ5k8ebIE1zadcjWmnxunfrzK1XjVj+l7xWpHPueXteTVvHjVjxfzmyp9EPDMo4Cn/o918+bNs45ij3ZpqG7+/PmO/2OaVwvbpB+TYKbJ4jbpx+kXv8lztI1TPybvUSi4RAAAHlhJREFUbfIsr/oxeVasNvrNAF03ffv2DQl31qlTR5599lnJyMiI+Qhdmy+//LJ06dLF8Wj2QEcEPBOdtcj3U0BNjiu9IoAAAggggAACqSoQKKAOu3eOqyHqv8O7uTS06eai/9ha+OATLHDbbbcZf7z0s7h+/Xrj9tqQ/mNzJdtHT0QxvXR+hwXVHU3uo//YSsn20fqWm4B/QfsCRLp/gSPZ4zf5jKdjG+qT6ThrjBkBBBBAAAEEEIhfIL8GPMnnEPCM/1MR+07yOaFhYa9yU171k6x5z4t+CXjmUcBTJzvSVtDBi2DChAmSmZkpRYoUibk2vFrYJv2YBDNNFrJJP07BTJPnaBunfkze2+RZXvVj8qxobU6fPi1TpkyR0aNHxxXu1H51V9kOHTrI1q1brcfEOpo9MA4CnonMWvR7wwuoyXkKvSKAAAIIIIAAAgikmkAyA55azCxcuLDxK2tASb+BbHrRf2wpfPAJFuDzFXs9pLuPvp2bALjb3w/07/w3Uyr562j5goXzZ955Vn9p4WZ+8XeWdVqf2auib1Th3DstEEAAAQQQQAABBNJVYOg9sz0bulNuw/RB8fZDPocdPE3XmGk78jki4bvBepWb8qof07lMh3YFOuCpR5/rLoWBa/jw4aL/cSpmhE9svH+BaD8apnvwwQdl586dId22b99epk2bJqVLl3ZcR//+97+le/fusnDhQrvtu+++K/Xq1XO8N7iByQfkrbfeksaNG9u3dezY0QoUlixZ0tWzTAKefs2Pn36ukFw2PnnypIwdO9b6T/Cl86VHrV911VWOPWofejT7zJkzrba6i+zSpUulZs2aMe+NJ+Dp11pK5/kl4Om4ZGmAAAIIIIAAAgjkS4FkBjw1rOn0JcJgVA2Dnj171tiZ/mNT4YMPn6/YX2LOTz5uA6pufz/Qf+zfJ6nm4zbA63b89B97PeCTuA8BT+N/HaYhAggggAACCCCQrwS8DHj6lf+INQHkc37WiXREu1/zk875jeC1RT4n8lrKL/Obir/IC3TA0yRk6DRp+j90DR06VMaNG2c3zcnJsY7HNrm0eKs7dQ4cODCkuQbsNHxqEjY9deqU9Tz9hRu4Fi1aJG3btjUZgt3m888/t+4JHFdz8cUXy6pVq6RGjRp2m02bNkndunXtf27SpImoY7ly5Vw9K/wvBx3/+PHjpVixYnY/fs2Pn36ukFw0PnLkiPTr1y8k5Ku3N23aVGbMmGEFNZ0uLXSq+UMPPWQ3ffrpp6VXr16O6zCegKdfaymd55eAp9Oq5ecIIIAAAggggED+FHh+0GrrxSqVu9rxBTWsuW7dOsd2wQ3cHGFcEPvXL0v++OOP8p///Mf6T7T/rsUqvdzsIKY1hKJFixrPl/rrMT+mF/3HlsIHn2CBZH++3Abk3a5P+o+9nlPNx22A1+346T/2esAnMZ9ChURGrmQHT9N/H6MdAggggAACCCCQnwS8DHj6lf+I5U8+52cd8jmJfUrJ5/yykWL4WkrnfE5iqyL5dxfogKcXOwgmujh37dolrVu3tnbyDL6qVKkiixcvlqpVqzqugkgh0/nz54vuAurm2rt3r7Rq1creTbRatWqyZMkSycjIsLvR8bZo0UL27dtn/VnDhg3lpZdekvLly7t5lOOx6dqZX/Pjp58rJMPGH3/8sfTu3VvefPPNkDs0qDlp0iTjuQn/tkrLli2t0HCZMmUcRxJPwNOvtZTO80vA03Hp0QABBBBAAAEEEMjXAl4WUPM1FC+HQAoJBL40azIk/VJv/fr1TZrabeg/NleyfUaMGGE8XxrQGzZsmHF7bUj/sbmS7aPzZRLw1zZab9LapZuLL1jE1kpnH7cB7WQHzL3uX/++GrnyMTfLnbYIIIAAAggggAAC+UTAy/qkX/mPWPTkc37Wyc7OtjayC778mp90zm+oF/mcUSH1rvC1lO7zm8q/ugt0wPODDz6Qe++9V7744gtrjuLZjfL48ePWjodr1qyx5/m9996TOnXqOM77iRMnpGfPnrJgwYKIbd0c0z558mTJzMy0+4n0C9lpQFu2bLGOXw/sQhLJ4+DBg9KmTRt5//33re4ihUCdnvPDDz9Yu00GjgHX9pF2HPVzfvzyc7Jx+/PNmzdL165d7VBu4H5dV2PGjJHzzjvPuMvwb8wY32jQMNI68XMtpev8GtDSBAEEEEAAAQQQQAABBBBAAAEEEEAAAQQQQAABBBBAAAEEEEAAgZQW8DP/EQmCfM5Mm4V8TnwfFfI5Zlkv8jnxrS+nuwp0wNOLgFl4H9dff7288sorcs0118S01yPc5s2bJ506/XK0iR6JrlcgcKr/3fSI7JUrV0qzZs3sZ3bu3Fn0Q1OiRAmnNWD/PLyPjh07ypQpU6RkyZJ2m2+//Vb0z5cuXWr/mWmgNXBDpD7effdd0WPwgi8/58cvP+PJcGio62ft2rVWuFOdApcGOocMGWLt6Fm8eHFXj/M74OnnWkq3+XU1cTRGAAEEEEAAAQQQQAABBBBAAAEEEEAAAQQQQAABBBBAAAEEEEAghQX8zH+EM5DPCc34kM9x90Ehn/Ozl2nWi3yOu/Vl2rpABzx1p8ru3bvLwoULbS895rpRo0amfhK+62XTpk2t/pyOtY609bMeq67Xww8/bD+/UqVKVpiyZs2aMccUftx1gwYNRAN7FStWNH6XcePGyaBBg+z2Y8eOlYEDB4bcH2k73VmzZokGSk2v/fv3W8fS6zc09KpRo4Z1HH3lypVDuvBzfvzyMzWK1U7/8liyZIm1do8dO2Y3LVu2rEybNs2y1WPA3F5+Bzz9XEvpNL9u5432CCCAAAIIIIAAAggggAACCCCAAAIIIIAAAggggAACCCCAAAIIpLKAn/mPcAfyOeRz4v1skM/5Rc4060U+J97VFvu+Ah3w1A+iHmM9dOhQW2nUqFEyePBgKVSokJF4+NayGojUPooUKRL1fj3WXQORr776qt3mscces3bc1NBb+LHtLVu2lNmzZ8cMjX799dfWUfG6q6NeupPj66+/bnRUvLaPlLSOFnYNDwK63S00PK2t454xY0au48T9nB8//YwWVpRGarJ8+XLJzMwM2blTg8DPPPOM3HnnncZrN/wRK1askJkzf9mW28049ds2e/futW+pXr26lC9f3v7nCy64QDRAfOWVV4Z069daSpf5dWNOWwQQQAABBBBAAAEEEEAAAQQQQAABBBBAAAEEEEAAAQQQQAABBNJBwM/8R7AH+ZzQ04DJ55h/WsjnhFqZZr3I55ivMTctC3TAU6E2bdokd911l+i3BfRq2LChLFiwQALHpcfC1L8IHn30UStwF7icdgDVXwBTp06VPn362PdUqVLF2sGyatWq1p/t2LFDWrRoERLgczqqPdJfhhpcHT58eMywaWAQ27Ztk/vuu88+Hj7WDqAa5GvVqpXs3LnTul3Hr2HV6667znHtnT59WrKysiyDwBVrB1C/5sdPP0ekGA10q2zd4TX4WPZq1apZ4c5bbrklka4TuldDzcOGDbP7WLRokbRt29axT7/WUrrMryMYDRBAAAEEEEAAAQQQQAABBBBAAAEEEEAAAQQQQAABBBBAAAEEEEhDAb/yHwEa8jnkcxL5mJDP+UXPTdaLfE4iqy76vQU+4BkppDlnzhzp2LFjzJ0QdUHq7oOabg9cJuFQk/Cm7uKZk5NjBSEDl8lR7eEhzfDgaLRlcPLkSenbt6/MnTvXbhIrHBrpg6tHu48cOVKKFi0ac6WuX79e2rVrZwdJncKhfs6PX37xfpQPHDhg2em/9ASuWrVqWbuf6jH3eXnFG/D0cy2l+vzm5fzxbAQQQAABBBBAAAEEEEAAAQQQQAABBBBAAAEEEEAAAQQQQAABBJIp4Gf+Q9+DfA75nHjXM/mcUDm3WS/yOfGuvOj3FfiAp9KEHxOtYcrnnntObrvttqghz0hJbadgaKStn5s3b24dvx58nLWO6csvv7RCpmvWrLFnL1rbQINTp05ZQU3tL3A1a9bMCgBecsklEVfBmTNnZNKkSTJgwAD75ybB0I0bN0rr1q3toKYeCa/He7dp00YKFy4c8Vl79uyRDh06yNatW+2fmwRD/ZofP/3cfpQ1CDl48GBrrgKXrtP58+dL/fr13Xbneft4A546EL/WUirPr+cTQocIIIAAAggggAACCCCAAAIIIIAAAggggAACCCCAAAIIIIAAAgikmIBf+Q/yOeRz4l365HNC5eLJepHPiXf1Rb+PgKeIRPrFruG50aNHS8uWLaV48eK2oH6Qly1bJtnZ2aLHSwcup/BlpK2fnQJ6ety7HtUeOD5enzVhwgTJzMyMeux6pG8gNG7cWMaNGyfVq1cPCaweOXLECgxqMNPNM3QckX6hachTj+nu2rWrlCpVyrY5d+6caJpbw5zbt2+3/1x3n1y4cKFcddVVMVe2H/MTGIBffm4/yuEhSJO14PYZibRPJODp51pK1flNxJ57EUAAAQQQQAABBBBAAAEEEEAAAQQQQAABBBBAAAEEEEAAAQQQSAcBP/If5HPI5yTyWSCf87Neolkv8jmJrMLc9xLw/D+TSIlj/VFGRobccccdctlll8nRo0dl5cqVIcFObaNBxeeff15058tolx6r3bZtWzl48KDdRENxunNmtGPNdXfN4cOHy9ixY+17NBSq32ioU6dOxEfpX1Qvv/yydOnSJSS0qY11p8e6deuKBjF3795t7Q567NixkH66detmhUiDA5rR3unw4cPSuXNnWbFiRUgTHWODBg0sDw2Orlu3LmTXTm3sFG4Nf2ay5yfwPD/9TD/KkY4xN703Vrtq1arJkiVLrDWe6JVIwFOf7ddaSsX5TdSe+xFAAAEEEEAAAQQQQAABBBBAAAEEEEAAAQQQQAABBBBAAAEEEEgXgWTnP8jn/HKqrq4J8jnmnwzyOd5lvcjnmK87k5YEPIOUNm/ebO0+uXPnThM7q42G4/Ro9nr16kW9R3fK1CDk8uXL7TZ6/LvuXhnt6PRAwwMHDki7du1E/wIKXE67hWowdNasWdaOmcE7czq9lO5WOm3aNKlQoYJTU/vn+/btkx49eojuNmp6lS1b1jo2vlWrViE7ijrdn6z5CX+un35O76w/1zCuzo3+S46XVyoFPPW9/FpLqTa/Xs4pfSGAAAIIIIAAAggggAACCCCAAAIIIIAAAggggAACCCCAAAIIIJDqAsnKf5DPCZ158jnuPgnkc6J7xbOWyOe4W3+xWhPwDNPRQKXumrlgwQJH5fbt28vIkSPl8ssvj9r27NmzkpOTI1lZWXYb3UFTw53NmjVzfIY2WLx4sXTq1MnVMerRtsqN9ED9EA4ZMsR6hsnOneF9RDvqPdKz7rnnHsss/Lh4IwgR8Xp+oj3XTz+nd9ddY03XilNfwT9PtYCnjs2vtZRK8+tmzmiLAAIIIIAAAggggAACCCCAAAIIIIAAAggggAACCCCAAAIIIIBAfhDwOv9BPid0VZDPcf8pIZ8T2SyRtUQ+x/06jHQHAc8IKrq49u7dK6tWrZL169fL9u3braPMNZh58803W0ed6y6a1157rRQuXDjmTETa+rlfv34yZswYKV68uNEsnjx5Uvr27Stz586125tuoXzq1CnreHTdPXTbtm2yZcsWqw+9X4+Wb9y4sdx7771y0UUXGY0lWiPdWvezzz6T1atXy9q1a61dUAPH0deuXVt0x9KmTZtaz4x2JL3pALycH6dn+uUXaxwvvviitYur11cqBjz1Hf1cS6kwv17PK/0hgAACCCCAAAIIIIAAAggggAACCCCAAAIIIIAAAggggAACCCCQDgJe5j/I54iQz0ls1ZPPSV7Wi3xOYmuTgGdiftyNAAIIIIAAAggggAACCCCAAAIIIIAAAggggAACCCCAAAIIIIAAAggggAACCCCAAAIIeC5AwNNzUjpEAAEEEEAAAQQQQAABBBBAAAEEEEAAAQQQQAABBBBAAAEEEEAAAQQQQAABBBBAAAEEEhMg4JmYH3cjgAACCCCAAAIIIIAAAggggAACCCCAAAIIIIAAAggggAACCCCAAAIIIIAAAggggAACngsQ8PSclA4RQAABBBBAAAEEEEAAAQQQQAABBBBAAAEEEEAAAQQQQAABBBBAAAEEEEAAAQQQQACBxAQIeCbmx90IIIAAAggggAACCCCAAAIIIIAAAggggAACCCCAAAIIIIAAAggggAACCCCAAAIIIICA5wIEPD0npUMEEEAAAQQQQAABBBBAAAEEEEAAAQQQQAABBBBAAAEEEEAAAQQQQAABBBBAAAEEEEAgMQECnon5cTcCCCCAAAIIIIAAAggggAACCCCAAAIIIIAAAggggAACCCCAAAIIIIAAAggggAACCCDguQABT89J6RABBBBAAAEEEEAAAQQQQAABBBBAAAEEEEAAAQQQQAABBBBAAAEEEEAAAQQQQAABBBBITICAZ2J+3I0AAggggAACCCCAAAIIIIAAAggggAACCCCAAAIIIIAAAggggAACCCCAAAIIIIAAAgh4LkDA03NSOkQAAQQQQAABBBBAAAEEEEAAAQQQQAABBBBAAAEEEEAAAQQQQAABBBBAAAEEEEAAAQQSEyDgmZgfdyOAAAIIIIAAAggggAACCCCAAAIIIIAAAggggAACCCCAAAIIIIAAAggggAACCCCAAAKeCxDw9JyUDhFAAAEEEEAAAQQQQAABBBBAAAEEEEAAAQQQQAABBBBAAAEEEEAAAQQQQAABBBBAAIHEBAh4JubH3QgggAACCCCAAAIIIIAAAggggAACCCCAAAIIIIAAAggggAACCCCAAAIIIIAAAggggIDnAgQ8PSelQwQQQAABBBBAAAEEEEAAAQQQQAABBBBAAAEEEEAAAQQQQAABBBBAAAEEEEAAAQQQQCAxAQKeiflxNwIIIIAAAggggAACCCCAAAIIIIAAAggggAACCCCAAAIIIIAAAggggAACCCCAAAIIIOC5AAFPz0npEAEEEEAAAQQQQAABBBBAAAEEEEAAAQQQQAABBBBAAAEEEEAAAQQQQAABBBBAAAEEEEhMgIBnYn7cjQACCCCAAAIIIIAAAggggAACCCCAAAIIIIAAAggggAACCCCAAAIIIIAAAggggAACCHguQMDTc1I6RAABBBBAAAEEEEAAAQQQQAABBBBAAAEEEEAAAQQQQAABBBBAAAEEEEAAAQQQQAABBBITIOCZmB93I4AAAggggAACCCCAAAIIIIAAAggggAACCCCAAAIIIIAAAggggAACCCCAAAIIIIAAAp4LEPD0nJQOEUAAAQQQQAABBBBAAAEEEEAAAQQQQAABBBBAAAEEEEAAAQQQQAABBBBAAAEEEEAAgcQECHgm5sfdCCCAAAIIIIAAAggggAACCCCAAAIIIIAAAggggAACCCCAAAIIIIAAAggggAACCCCAgOcCBDw9J6VDBBBAAAEEEEAAAQQQQAABBBBAAAEEEEAAAQQQQAABBBBAAAEEEEAAAQQQQAABBBBAIDEBAp6J+XE3AggggAACCCCAAAIIIIAAAggggAACCCCAAAIIIIAAAggggAACCCCAAAII/P927ZAAAAAAYVj/1oTgcgFATJ8AAQIECOQCAs+c1CEBAgQIECBAgAABAgQIECBAgAABAgQIECBAgAABAgQIECBAgAABAgQIECBA4BMQeH5+1gQIECBAgAABAgQIECBAgAABAgQIECBAgAABAgQIECBAgAABAgQIECBAgACBXEDgmZM6JECAAAECBAgQIECAAAECBAgQIECAAAECBAgQIECAAAECBAgQIECAAAECBAh8AgLPz8+aAAECBAgQIECAAAECBAgQIECAAAECBAgQIECAAAECBAgQIECAAAECBAgQIJALCDxzUocECBAgQIAAAQIECBAgQIAAAQIECBAgQIAAAQIECBAgQIAAAQIECBAgQIAAgU9A4Pn5WRMgQIAAAQIECBAgQIAAAQIECBAgQIAAAQIECBAgQIAAAQIECBAgQIAAAQIEcgGBZ07qkAABAgQIECBAgAABAgQIECBAgAABAgQIECBAgAABAgQIECBAgAABAgQIECDwCQg8Pz9rAgQIECBAgAABAgQIECBAgAABAgQIECBAgAABAgQIECBAgAABAgQIECBAgEAuIPDMSR0SIECAAAECBAgQIECAAAECBAgQIECAAAECBAgQIECAAAECBAgQIECAAAECBD4BgefnZ02AAAECBAgQIECAAAECBAgQIECAAAECBAgQIECAAAECBAgQIECAAAECBAgQyAUEnjmpQwIECBAgQIAAAQIECBAgQIAAAQIECBAgQIAAAQIECBAgQIAAAQIECBAgQIDAJyDw/PysCRAgQIAAAQIECBAgQIAAAQIECBAgQIAAAQIECBAgQIAAAQIECBAgQIAAAQK5gMAzJ3VIgAABAgQIECBAgAABAgQIECBAgAABAgQIECBAgAABAgQIECBAgAABAgQIEPgEBJ6fnzUBAgQIECBAgAABAgQIECBAgAABAgQIECBAgAABAgQIECBAgAABAgQIECBAIBcQeOakDgkQIECAAAECBAgQIECAAAECBAgQIECAAAECBAgQIECAAAECBAgQIECAAAECn4DA8/OzJkCAAAECBAgQIECAAAECBAgQIECAAAECBAgQIECAAAECBAgQIECAAAECBAjkAgLPnNQhAQIECBAgQIAAAQIECBAgQIAAAQIECBAgQIAAAQIECBAgQIAAAQIECBAgQOATEHh+ftYECBAgQIAAAQIECBAgQIAAAQIECBAgQIAAAQIECBAgQIAAAQIECBAgQIAAgVxA4JmTOiRAgAABAgQIECBAgAABAgQIECBAgAABAgQIECBAgAABAgQIECBAgAABAgQIfAICz8/PmgABAgQIECBAgAABAgQIECBAgAABAgQIECBAgAABAgQIECBAgAABAgQIECCQCwg8c1KHBAgQIECAAAECBAgQIECAAAECBAgQIECAAAECBAgQIECAAAECBAgQIECAAIFPQOD5+VkTIECAAAECBAgQIECAAAECBAgQIECAAAECBAgQIECAAAECBAgQIECAAAECBHIBgWdO6pAAAQIECBAgQIAAAQIECBAgQIAAAQIECBAgQIAAAQIECBAgQIAAAQIECBAg8AkIPD8/awIECBAgQIAAAQIECBAgQIAAAQIECBAgQIAAAQIECBAgQIAAAQIECBAgQIBALiDwzEkdEiBAgAABAgQIECBAgAABAgQIECBAgAABAgQIECBAgAABAgQIECBAgAABAgQ+AYHn52dNgAABAgQIECBAgAABAgQIECBAgAABAgQIECBAgAABAgQIECBAgAABAgQIEMgFBJ45qUMCBAgQIECAAAECBAgQIECAAAECBAgQIECAAAECBAgQIECAAAECBAgQIECAwCcg8Pz8rAkQIECAAAECBAgQIECAAAECBAgQIECAAAECBAgQIECAAAECBAgQIECAAAECuYDAMyd1SIAAAQIECBAgQIAAAQIECBAgQIAAAQIECBAgQIAAAQIECBAgQIAAAQIECBD4BASen581AQIECBAgQIAAAQIECBAgQIAAAQIECBAgQIAAAQIECBAgQIAAAQIECBAgQCAXEHjmpA4JECBAgAABAgQIECBAgAABAgQIECBAgAABAgQIECBAgAABAgQIECBAgAABAp+AwPPzsyZAgAABAgQIECBAgAABAgQIECBAgAABAgQIECBAgAABAgQIECBAgAABAgQI5AICz5zUIQECBAgQIECAAAECBAgQIECAAAECBAgQIECAAAECBAgQIECAAAECBAgQIEDgExB4fn7WBAgQIECAAAECBAgQIECAAAECBAgQIECAAAECBAgQIECAAAECBAgQIECAAIFcQOCZkzokQIAAAQIECBAgQIAAAQIECBAgQIAAAQIECBAgQIAAAQIECBAgQIAAAQIECHwCAs/Pz5oAAQIECBAgQIAAAQIECBAgQIAAAQIECBAgQIAAAQIECBAgQIAAAQIECBAgkAsIPHNShwQIECBAgAABAgQIECBAgAABAgQIECBAgAABAgQIECBAgAABAgQIECBAgACBT0Dg+flZEyBAgAABAgQIECBAgAABAgQIECBAgAABAgQIECBAgAABAgQIECBAgAABAgRyAYFnTuqQAAECBAgQIECAAAECBAgQIECAAAECBAgQIECAAAECBAgQIECAAAECBAgQIPAJCDw/P2sCBAgQIECAAAECBAgQIECAAAECBAgQIECAAAECBAgQIECAAAECBAgQIECAQC4g8MxJHRIgQIAAAQIECBAgQIAAAQIECBAgQIAAAQIECBAgQIAAAQIECBAgQIAAAQIEPoEB+tssT/b28aYAAAAASUVORK5CYII="/>
          <p:cNvSpPr>
            <a:spLocks noChangeAspect="1" noChangeArrowheads="1"/>
          </p:cNvSpPr>
          <p:nvPr/>
        </p:nvSpPr>
        <p:spPr bwMode="auto">
          <a:xfrm>
            <a:off x="410307" y="0"/>
            <a:ext cx="6381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2" descr="data:image/png;base64,iVBORw0KGgoAAAANSUhEUgAACRQAAAHgCAYAAADesHMzAAAAAXNSR0IArs4c6QAANsl0RVh0bXhmaWxlACUzQ214R3JhcGhNb2RlbCUzRSUzQ3Jvb3QlM0UlM0NteENlbGwlMjBpZCUzRCUyMjAlMjIlMkYlM0UlM0NteENlbGwlMjBpZCUzRCUyMjElMjIlMjBwYXJlbnQlM0QlMjIwJTIyJTJGJTNFJTNDbXhDZWxsJTIwaWQlM0QlMjIyJTIyJTIwdmFsdWUlM0QlMjIlMjIlMjBzdHlsZSUzRCUyMmdyb3VwJTIyJTIwdmVydGV4JTNEJTIyMSUyMiUyMGNvbm5lY3RhYmxlJTNEJTIyMCUyMiUyMHBhcmVudCUzRCUyMjElMjIlM0UlM0NteEdlb21ldHJ5JTIweCUzRCUyMjEzNzAlMjIlMjB5JTNEJTIyMTI1MCUyMiUyMHdpZHRoJTNEJTIyNTYwJTIyJTIwaGVpZ2h0JTNEJTIyOTAlMjIlMjBhcyUzRCUyMmdlb21ldHJ5JTIyJTJGJTNFJTNDJTJGbXhDZWxsJTNFJTNDbXhDZWxsJTIwaWQlM0QlMjIzJTIyJTIwdmFsdWUlM0QlMjIxNSUyMiUyMHN0eWxlJTNEJTIycm91bmRlZCUzRDAlM0J3aGl0ZVNwYWNlJTNEd3JhcCUzQmh0bWwlM0QxJTNCJTIyJTIwdmVydGV4JTNEJTIyMSUyMiUyMHBhcmVudCUzRCUyMjIlMjIlM0UlM0NteEdlb21ldHJ5JTIweSUzRCUyMjUwJTIyJTIwd2lkdGglM0QlMjIzNSUyMiUyMGhlaWdodCUzRCUyMjIwJTIyJTIwYXMlM0QlMjJnZW9tZXRyeSUyMiUyRiUzRSUzQyUyRm14Q2VsbCUzRSUzQ214Q2VsbCUyMGlkJTNEJTIyNCUyMiUyMHZhbHVlJTNEJTIyciUyMiUyMHN0eWxlJTNEJTIycm91bmRlZCUzRDAlM0J3aGl0ZVNwYWNlJTNEd3JhcCUzQmh0bWwlM0QxJTNCJTIyJTIwdmVydGV4JTNEJTIyMSUyMiUyMHBhcmVudCUzRCUyMjIlMjIlM0UlM0NteEdlb21ldHJ5JTIweSUzRCUyMjcwJTIyJTIwd2lkdGglM0QlMjIzNSUyMiUyMGhlaWdodCUzRCUyMjIwJTIyJTIwYXMlM0QlMjJnZW9tZXRyeSUyMiUyRiUzRSUzQyUyRm14Q2VsbCUzRSUzQ214Q2VsbCUyMGlkJTNEJTIyNSUyMiUyMHZhbHVlJTNEJTIyMTQlMjIlMjBzdHlsZSUzRCUyMnJvdW5kZWQlM0QwJTNCd2hpdGVTcGFjZSUzRHdyYXAlM0JodG1sJTNEMSUzQiUyMiUyMHZlcnRleCUzRCUyMjElMjIlMjBwYXJlbnQlM0QlMjIyJTIyJTNFJTNDbXhHZW9tZXRyeSUyMHglM0QlMjIzNSUyMiUyMHklM0QlMjI1MCUyMiUyMHdpZHRoJTNEJTIyMzUlMjIlMjBoZWlnaHQlM0QlMjIyMCUyMiUyMGFzJTNEJTIyZ2VvbWV0cnklMjIlMkYlM0UlM0MlMkZteENlbGwlM0UlM0NteENlbGwlMjBpZCUzRCUyMjYlMjIlMjB2YWx1ZSUzRCUyMnIlMjIlMjBzdHlsZSUzRCUyMnJvdW5kZWQlM0QwJTNCd2hpdGVTcGFjZSUzRHdyYXAlM0JodG1sJTNEMSUzQiUyMiUyMHZlcnRleCUzRCUyMjElMjIlMjBwYXJlbnQlM0QlMjIyJTIyJTNFJTNDbXhHZW9tZXRyeSUyMHglM0QlMjIzNSUyMiUyMHklM0QlMjI3MCUyMiUyMHdpZHRoJTNEJTIyMzUlMjIlMjBoZWlnaHQlM0QlMjIyMCUyMiUyMGFzJTNEJTIyZ2VvbWV0cnklMjIlMkYlM0UlM0MlMkZteENlbGwlM0UlM0NteENlbGwlMjBpZCUzRCUyMjclMjIlMjB2YWx1ZSUzRCUyMjEzJTIyJTIwc3R5bGUlM0QlMjJyb3VuZGVkJTNEMCUzQndoaXRlU3BhY2UlM0R3cmFwJTNCaHRtbCUzRDElM0IlMjIlMjB2ZXJ0ZXglM0QlMjIxJTIyJTIwcGFyZW50JTNEJTIyMiUyMiUzRSUzQ214R2VvbWV0cnklMjB4JTNEJTIyNzAlMjIlMjB5JTNEJTIyNTAlMjIlMjB3aWR0aCUzRCUyMjM1JTIyJTIwaGVpZ2h0JTNEJTIyMjAlMjIlMjBhcyUzRCUyMmdlb21ldHJ5JTIyJTJGJTNFJTNDJTJGbXhDZWxsJTNFJTNDbXhDZWxsJTIwaWQlM0QlMjI4JTIyJTIwdmFsdWUlM0QlMjJyJTIyJTIwc3R5bGUlM0QlMjJyb3VuZGVkJTNEMCUzQndoaXRlU3BhY2UlM0R3cmFwJTNCaHRtbCUzRDElM0IlMjIlMjB2ZXJ0ZXglM0QlMjIxJTIyJTIwcGFyZW50JTNEJTIyMiUyMiUzRSUzQ214R2VvbWV0cnklMjB4JTNEJTIyNzAlMjIlMjB5JTNEJTIyNzAlMjIlMjB3aWR0aCUzRCUyMjM1JTIyJTIwaGVpZ2h0JTNEJTIyMjAlMjIlMjBhcyUzRCUyMmdlb21ldHJ5JTIyJTJGJTNFJTNDJTJGbXhDZWxsJTNFJTNDbXhDZWxsJTIwaWQlM0QlMjI5JTIyJTIwdmFsdWUlM0QlMjIxMiUyMiUyMHN0eWxlJTNEJTIycm91bmRlZCUzRDAlM0J3aGl0ZVNwYWNlJTNEd3JhcCUzQmh0bWwlM0QxJTNCJTIyJTIwdmVydGV4JTNEJTIyMSUyMiUyMHBhcmVudCUzRCUyMjIlMjIlM0UlM0NteEdlb21ldHJ5JTIweCUzRCUyMjEwNSUyMiUyMHklM0QlMjI1MCUyMiUyMHdpZHRoJTNEJTIyMzUlMjIlMjBoZWlnaHQlM0QlMjIyMCUyMiUyMGFzJTNEJTIyZ2VvbWV0cnklMjIlMkYlM0UlM0MlMkZteENlbGwlM0UlM0NteENlbGwlMjBpZCUzRCUyMjEwJTIyJTIwdmFsdWUlM0QlMjJyJTIyJTIwc3R5bGUlM0QlMjJyb3VuZGVkJTNEMCUzQndoaXRlU3BhY2UlM0R3cmFwJTNCaHRtbCUzRDElM0IlMjIlMjB2ZXJ0ZXglM0QlMjIxJTIyJTIwcGFyZW50JTNEJTIyMiUyMiUzRSUzQ214R2VvbWV0cnklMjB4JTNEJTIyMTA1JTIyJTIweSUzRCUyMjcwJTIyJTIwd2lkdGglM0QlMjIzNSUyMiUyMGhlaWdodCUzRCUyMjIwJTIyJTIwYXMlM0QlMjJnZW9tZXRyeSUyMiUyRiUzRSUzQyUyRm14Q2VsbCUzRSUzQ214Q2VsbCUyMGlkJTNEJTIyMTElMjIlMjB2YWx1ZSUzRCUyMjExJTIyJTIwc3R5bGUlM0QlMjJyb3VuZGVkJTNEMCUzQndoaXRlU3BhY2UlM0R3cmFwJTNCaHRtbCUzRDElM0IlMjIlMjB2ZXJ0ZXglM0QlMjIxJTIyJTIwcGFyZW50JTNEJTIyMiUyMiUzRSUzQ214R2VvbWV0cnklMjB4JTNEJTIyMTQwJTIyJTIweSUzRCUyMjUwJTIyJTIwd2lkdGglM0QlMjIzNSUyMiUyMGhlaWdodCUzRCUyMjIwJTIyJTIwYXMlM0QlMjJnZW9tZXRyeSUyMiUyRiUzRSUzQyUyRm14Q2VsbCUzRSUzQ214Q2VsbCUyMGlkJTNEJTIyMTIlMjIlMjB2YWx1ZSUzRCUyMnIlMjIlMjBzdHlsZSUzRCUyMnJvdW5kZWQlM0QwJTNCd2hpdGVTcGFjZSUzRHdyYXAlM0JodG1sJTNEMSUzQiUyMiUyMHZlcnRleCUzRCUyMjElMjIlMjBwYXJlbnQlM0QlMjIyJTIyJTNFJTNDbXhHZW9tZXRyeSUyMHglM0QlMjIxNDAlMjIlMjB5JTNEJTIyNzAlMjIlMjB3aWR0aCUzRCUyMjM1JTIyJTIwaGVpZ2h0JTNEJTIyMjAlMjIlMjBhcyUzRCUyMmdlb21ldHJ5JTIyJTJGJTNFJTNDJTJGbXhDZWxsJTNFJTNDbXhDZWxsJTIwaWQlM0QlMjIxMyUyMiUyMHZhbHVlJTNEJTIyMTAlMjIlMjBzdHlsZSUzRCUyMnJvdW5kZWQlM0QwJTNCd2hpdGVTcGFjZSUzRHdyYXAlM0JodG1sJTNEMSUzQiUyMiUyMHZlcnRleCUzRCUyMjElMjIlMjBwYXJlbnQlM0QlMjIyJTIyJTNFJTNDbXhHZW9tZXRyeSUyMHglM0QlMjIxNzUlMjIlMjB5JTNEJTIyNTAlMjIlMjB3aWR0aCUzRCUyMjM1JTIyJTIwaGVpZ2h0JTNEJTIyMjAlMjIlMjBhcyUzRCUyMmdlb21ldHJ5JTIyJTJGJTNFJTNDJTJGbXhDZWxsJTNFJTNDbXhDZWxsJTIwaWQlM0QlMjIxNCUyMiUyMHZhbHVlJTNEJTIyciUyMiUyMHN0eWxlJTNEJTIycm91bmRlZCUzRDAlM0J3aGl0ZVNwYWNlJTNEd3JhcCUzQmh0bWwlM0QxJTNCJTIyJTIwdmVydGV4JTNEJTIyMSUyMiUyMHBhcmVudCUzRCUyMjIlMjIlM0UlM0NteEdlb21ldHJ5JTIweCUzRCUyMjE3NSUyMiUyMHklM0QlMjI3MCUyMiUyMHdpZHRoJTNEJTIyMzUlMjIlMjBoZWlnaHQlM0QlMjIyMCUyMiUyMGFzJTNEJTIyZ2VvbWV0cnklMjIlMkYlM0UlM0MlMkZteENlbGwlM0UlM0NteENlbGwlMjBpZCUzRCUyMjE1JTIyJTIwdmFsdWUlM0QlMjI5JTIyJTIwc3R5bGUlM0QlMjJyb3VuZGVkJTNEMCUzQndoaXRlU3BhY2UlM0R3cmFwJTNCaHRtbCUzRDElM0IlMjIlMjB2ZXJ0ZXglM0QlMjIxJTIyJTIwcGFyZW50JTNEJTIyMiUyMiUzRSUzQ214R2VvbWV0cnklMjB4JTNEJTIyMjEwJTIyJTIweSUzRCUyMjUwJTIyJTIwd2lkdGglM0QlMjIzNSUyMiUyMGhlaWdodCUzRCUyMjIwJTIyJTIwYXMlM0QlMjJnZW9tZXRyeSUyMiUyRiUzRSUzQyUyRm14Q2VsbCUzRSUzQ214Q2VsbCUyMGlkJTNEJTIyMTYlMjIlMjB2YWx1ZSUzRCUyMnIlMjIlMjBzdHlsZSUzRCUyMnJvdW5kZWQlM0QwJTNCd2hpdGVTcGFjZSUzRHdyYXAlM0JodG1sJTNEMSUzQiUyMiUyMHZlcnRleCUzRCUyMjElMjIlMjBwYXJlbnQlM0QlMjIyJTIyJTNFJTNDbXhHZW9tZXRyeSUyMHglM0QlMjIyMTAlMjIlMjB5JTNEJTIyNzAlMjIlMjB3aWR0aCUzRCUyMjM1JTIyJTIwaGVpZ2h0JTNEJTIyMjAlMjIlMjBhcyUzRCUyMmdlb21ldHJ5JTIyJTJGJTNFJTNDJTJGbXhDZWxsJTNFJTNDbXhDZWxsJTIwaWQlM0QlMjIxNyUyMiUyMHZhbHVlJTNEJTIyOCUyMiUyMHN0eWxlJTNEJTIycm91bmRlZCUzRDAlM0J3aGl0ZVNwYWNlJTNEd3JhcCUzQmh0bWwlM0QxJTNCJTIyJTIwdmVydGV4JTNEJTIyMSUyMiUyMHBhcmVudCUzRCUyMjIlMjIlM0UlM0NteEdlb21ldHJ5JTIweCUzRCUyMjI0NS4wMDAwMDAwMDAwMDAwMyUyMiUyMHklM0QlMjI1MCUyMiUyMHdpZHRoJTNEJTIyMzUlMjIlMjBoZWlnaHQlM0QlMjIyMCUyMiUyMGFzJTNEJTIyZ2VvbWV0cnklMjIlMkYlM0UlM0MlMkZteENlbGwlM0UlM0NteENlbGwlMjBpZCUzRCUyMjE4JTIyJTIwdmFsdWUlM0QlMjJyJTIyJTIwc3R5bGUlM0QlMjJyb3VuZGVkJTNEMCUzQndoaXRlU3BhY2UlM0R3cmFwJTNCaHRtbCUzRDElM0IlMjIlMjB2ZXJ0ZXglM0QlMjIxJTIyJTIwcGFyZW50JTNEJTIyMiUyMiUzRSUzQ214R2VvbWV0cnklMjB4JTNEJTIyMjQ1LjAwMDAwMDAwMDAwMDAzJTIyJTIweSUzRCUyMjcwJTIyJTIwd2lkdGglM0QlMjIzNSUyMiUyMGhlaWdodCUzRCUyMjIwJTIyJTIwYXMlM0QlMjJnZW9tZXRyeSUyMiUyRiUzRSUzQyUyRm14Q2VsbCUzRSUzQ214Q2VsbCUyMGlkJTNEJTIyMTklMjIlMjB2YWx1ZSUzRCUyMjclMjIlMjBzdHlsZSUzRCUyMnJvdW5kZWQlM0QwJTNCd2hpdGVTcGFjZSUzRHdyYXAlM0JodG1sJTNEMSUzQiUyMiUyMHZlcnRleCUzRCUyMjElMjIlMjBwYXJlbnQlM0QlMjIyJTIyJTNFJTNDbXhHZW9tZXRyeSUyMHglM0QlMjIyODAlMjIlMjB5JTNEJTIyNTAlMjIlMjB3aWR0aCUzRCUyMjM1JTIyJTIwaGVpZ2h0JTNEJTIyMjAlMjIlMjBhcyUzRCUyMmdlb21ldHJ5JTIyJTJGJTNFJTNDJTJGbXhDZWxsJTNFJTNDbXhDZWxsJTIwaWQlM0QlMjIyMCUyMiUyMHZhbHVlJTNEJTIyciUyMiUyMHN0eWxlJTNEJTIycm91bmRlZCUzRDAlM0J3aGl0ZVNwYWNlJTNEd3JhcCUzQmh0bWwlM0QxJTNCJTIyJTIwdmVydGV4JTNEJTIyMSUyMiUyMHBhcmVudCUzRCUyMjIlMjIlM0UlM0NteEdlb21ldHJ5JTIweCUzRCUyMjI4MCUyMiUyMHklM0QlMjI3MCUyMiUyMHdpZHRoJTNEJTIyMzUlMjIlMjBoZWlnaHQlM0QlMjIyMCUyMiUyMGFzJTNEJTIyZ2VvbWV0cnklMjIlMkYlM0UlM0MlMkZteENlbGwlM0UlM0NteENlbGwlMjBpZCUzRCUyMjIxJTIyJTIwdmFsdWUlM0QlMjI2JTIyJTIwc3R5bGUlM0QlMjJyb3VuZGVkJTNEMCUzQndoaXRlU3BhY2UlM0R3cmFwJTNCaHRtbCUzRDElM0IlMjIlMjB2ZXJ0ZXglM0QlMjIxJTIyJTIwcGFyZW50JTNEJTIyMiUyMiUzRSUzQ214R2VvbWV0cnklMjB4JTNEJTIyMzE1JTIyJTIweSUzRCUyMjUwJTIyJTIwd2lkdGglM0QlMjIzNSUyMiUyMGhlaWdodCUzRCUyMjIwJTIyJTIwYXMlM0QlMjJnZW9tZXRyeSUyMiUyRiUzRSUzQyUyRm14Q2VsbCUzRSUzQ214Q2VsbCUyMGlkJTNEJTIyMjIlMjIlMjB2YWx1ZSUzRCUyMnIlMjIlMjBzdHlsZSUzRCUyMnJvdW5kZWQlM0QwJTNCd2hpdGVTcGFjZSUzRHdyYXAlM0JodG1sJTNEMSUzQiUyMiUyMHZlcnRleCUzRCUyMjElMjIlMjBwYXJlbnQlM0QlMjIyJTIyJTNFJTNDbXhHZW9tZXRyeSUyMHglM0QlMjIzMTUlMjIlMjB5JTNEJTIyNzAlMjIlMjB3aWR0aCUzRCUyMjM1JTIyJTIwaGVpZ2h0JTNEJTIyMjAlMjIlMjBhcyUzRCUyMmdlb21ldHJ5JTIyJTJGJTNFJTNDJTJGbXhDZWxsJTNFJTNDbXhDZWxsJTIwaWQlM0QlMjIyMyUyMiUyMHZhbHVlJTNEJTIyNSUyMiUyMHN0eWxlJTNEJTIycm91bmRlZCUzRDAlM0J3aGl0ZVNwYWNlJTNEd3JhcCUzQmh0bWwlM0QxJTNCJTIyJTIwdmVydGV4JTNEJTIyMSUyMiUyMHBhcmVudCUzRCUyMjIlMjIlM0UlM0NteEdlb21ldHJ5JTIweCUzRCUyMjM1MCUyMiUyMHklM0QlMjI1MCUyMiUyMHdpZHRoJTNEJTIyMzUlMjIlMjBoZWlnaHQlM0QlMjIyMCUyMiUyMGFzJTNEJTIyZ2VvbWV0cnklMjIlMkYlM0UlM0MlMkZteENlbGwlM0UlM0NteENlbGwlMjBpZCUzRCUyMjI0JTIyJTIwdmFsdWUlM0QlMjJyJTIyJTIwc3R5bGUlM0QlMjJyb3VuZGVkJTNEMCUzQndoaXRlU3BhY2UlM0R3cmFwJTNCaHRtbCUzRDElM0IlMjIlMjB2ZXJ0ZXglM0QlMjIxJTIyJTIwcGFyZW50JTNEJTIyMiUyMiUzRSUzQ214R2VvbWV0cnklMjB4JTNEJTIyMzUwJTIyJTIweSUzRCUyMjcwJTIyJTIwd2lkdGglM0QlMjIzNSUyMiUyMGhlaWdodCUzRCUyMjIwJTIyJTIwYXMlM0QlMjJnZW9tZXRyeSUyMiUyRiUzRSUzQyUyRm14Q2VsbCUzRSUzQ214Q2VsbCUyMGlkJTNEJTIyMjUlMjIlMjB2YWx1ZSUzRCUyMjQlMjIlMjBzdHlsZSUzRCUyMnJvdW5kZWQlM0QwJTNCd2hpdGVTcGFjZSUzRHdyYXAlM0JodG1sJTNEMSUzQiUyMiUyMHZlcnRleCUzRCUyMjElMjIlMjBwYXJlbnQlM0QlMjIyJTIyJTNFJTNDbXhHZW9tZXRyeSUyMHglM0QlMjIzODUlMjIlMjB5JTNEJTIyNTAlMjIlMjB3aWR0aCUzRCUyMjM1JTIyJTIwaGVpZ2h0JTNEJTIyMjAlMjIlMjBhcyUzRCUyMmdlb21ldHJ5JTIyJTJGJTNFJTNDJTJGbXhDZWxsJTNFJTNDbXhDZWxsJTIwaWQlM0QlMjIyNiUyMiUyMHN0eWxlJTNEJTIyZWRnZVN0eWxlJTNEb3J0aG9nb25hbEVkZ2VTdHlsZSUzQnJvdW5kZWQlM0QwJTNCb3J0aG9nb25hbExvb3AlM0QxJTNCamV0dHlTaXplJTNEYXV0byUzQmh0bWwlM0QxJTNCZXhpdFglM0QwLjUlM0JleGl0WSUzRDElM0JleGl0RHglM0QwJTNCZXhpdER5JTNEMCUzQiUyMiUyMGVkZ2UlM0QlMjIxJTIyJTIwcGFyZW50JTNEJTIyMiUyMiUyMHNvdXJjZSUzRCUyMjI3JTIyJTNFJTNDbXhHZW9tZXRyeSUyMHJlbGF0aXZlJTNEJTIyMSUyMiUyMGFzJTNEJTIyZ2VvbWV0cnklMjIlM0UlM0NteFBvaW50JTIweCUzRCUyMjQwMi41JTIyJTIweSUzRCUyMjkwLjIwMDAwMDAwMDAwMDA1JTIyJTIwYXMlM0QlMjJ0YXJnZXRQb2ludCUyMiUyRiUzRSUzQyUyRm14R2VvbWV0cnklM0UlM0MlMkZteENlbGwlM0UlM0NteENlbGwlMjBpZCUzRCUyMjI3JTIyJTIwdmFsdWUlM0QlMjJyJTIyJTIwc3R5bGUlM0QlMjJyb3VuZGVkJTNEMCUzQndoaXRlU3BhY2UlM0R3cmFwJTNCaHRtbCUzRDElM0IlMjIlMjB2ZXJ0ZXglM0QlMjIxJTIyJTIwcGFyZW50JTNEJTIyMiUyMiUzRSUzQ214R2VvbWV0cnklMjB4JTNEJTIyMzg1JTIyJTIweSUzRCUyMjcwJTIyJTIwd2lkdGglM0QlMjIzNSUyMiUyMGhlaWdodCUzRCUyMjIwJTIyJTIwYXMlM0QlMjJnZW9tZXRyeSUyMiUyRiUzRSUzQyUyRm14Q2VsbCUzRSUzQ214Q2VsbCUyMGlkJTNEJTIyMjglMjIlMjB2YWx1ZSUzRCUyMjMlMjIlMjBzdHlsZSUzRCUyMnJvdW5kZWQlM0QwJTNCd2hpdGVTcGFjZSUzRHdyYXAlM0JodG1sJTNEMSUzQiUyMiUyMHZlcnRleCUzRCUyMjElMjIlMjBwYXJlbnQlM0QlMjIyJTIyJTNFJTNDbXhHZW9tZXRyeSUyMHglM0QlMjI0MjAlMjIlMjB5JTNEJTIyNTAlMjIlMjB3aWR0aCUzRCUyMjM1JTIyJTIwaGVpZ2h0JTNEJTIyMjAlMjIlMjBhcyUzRCUyMmdlb21ldHJ5JTIyJTJGJTNFJTNDJTJGbXhDZWxsJTNFJTNDbXhDZWxsJTIwaWQlM0QlMjIyOSUyMiUyMHZhbHVlJTNEJTIyVFhFJTIyJTIwc3R5bGUlM0QlMjJyb3VuZGVkJTNEMCUzQndoaXRlU3BhY2UlM0R3cmFwJTNCaHRtbCUzRDElM0IlMjIlMjB2ZXJ0ZXglM0QlMjIxJTIyJTIwcGFyZW50JTNEJTIyMiUyMiUzRSUzQ214R2VvbWV0cnklMjB4JTNEJTIyNDIwJTIyJTIweSUzRCUyMjcwJTIyJTIwd2lkdGglM0QlMjIzNSUyMiUyMGhlaWdodCUzRCUyMjIwJTIyJTIwYXMlM0QlMjJnZW9tZXRyeSUyMiUyRiUzRSUzQyUyRm14Q2VsbCUzRSUzQ214Q2VsbCUyMGlkJTNEJTIyMzAlMjIlMjB2YWx1ZSUzRCUyMjIlMjIlMjBzdHlsZSUzRCUyMnJvdW5kZWQlM0QwJTNCd2hpdGVTcGFjZSUzRHdyYXAlM0JodG1sJTNEMSUzQiUyMiUyMHZlcnRleCUzRCUyMjElMjIlMjBwYXJlbnQlM0QlMjIyJTIyJTNFJTNDbXhHZW9tZXRyeSUyMHglM0QlMjI0NTUuMDAwMDAwMDAwMDAwMDYlMjIlMjB5JTNEJTIyNTAlMjIlMjB3aWR0aCUzRCUyMjM1JTIyJTIwaGVpZ2h0JTNEJTIyMjAlMjIlMjBhcyUzRCUyMmdlb21ldHJ5JTIyJTJGJTNFJTNDJTJGbXhDZWxsJTNFJTNDbXhDZWxsJTIwaWQlM0QlMjIzMSUyMiUyMHZhbHVlJTNEJTIyVEMlMjIlMjBzdHlsZSUzRCUyMnJvdW5kZWQlM0QwJTNCd2hpdGVTcGFjZSUzRHdyYXAlM0JodG1sJTNEMSUzQiUyMiUyMHZlcnRleCUzRCUyMjElMjIlMjBwYXJlbnQlM0QlMjIyJTIyJTNFJTNDbXhHZW9tZXRyeSUyMHglM0QlMjI0NTUuMDAwMDAwMDAwMDAwMDYlMjIlMjB5JTNEJTIyNzAlMjIlMjB3aWR0aCUzRCUyMjM1JTIyJTIwaGVpZ2h0JTNEJTIyMjAlMjIlMjBhcyUzRCUyMmdlb21ldHJ5JTIyJTJGJTNFJTNDJTJGbXhDZWxsJTNFJTNDbXhDZWxsJTIwaWQlM0QlMjIzMiUyMiUyMHZhbHVlJTNEJTIyMSUyMiUyMHN0eWxlJTNEJTIycm91bmRlZCUzRDAlM0J3aGl0ZVNwYWNlJTNEd3JhcCUzQmh0bWwlM0QxJTNCJTIyJTIwdmVydGV4JTNEJTIyMSUyMiUyMHBhcmVudCUzRCUyMjIlMjIlM0UlM0NteEdlb21ldHJ5JTIweCUzRCUyMjQ5MC4wMDAwMDAwMDAwMDAwNiUyMiUyMHklM0QlMjI1MCUyMiUyMHdpZHRoJTNEJTIyMzUlMjIlMjBoZWlnaHQlM0QlMjIyMCUyMiUyMGFzJTNEJTIyZ2VvbWV0cnklMjIlMkYlM0UlM0MlMkZteENlbGwlM0UlM0NteENlbGwlMjBpZCUzRCUyMjMzJTIyJTIwdmFsdWUlM0QlMjJSWE5FJTIyJTIwc3R5bGUlM0QlMjJyb3VuZGVkJTNEMCUzQndoaXRlU3BhY2UlM0R3cmFwJTNCaHRtbCUzRDElM0IlMjIlMjB2ZXJ0ZXglM0QlMjIxJTIyJTIwcGFyZW50JTNEJTIyMiUyMiUzRSUzQ214R2VvbWV0cnklMjB4JTNEJTIyNDkwLjAwMDAwMDAwMDAwMDA2JTIyJTIweSUzRCUyMjcwJTIyJTIwd2lkdGglM0QlMjIzNSUyMiUyMGhlaWdodCUzRCUyMjIwJTIyJTIwYXMlM0QlMjJnZW9tZXRyeSUyMiUyRiUzRSUzQyUyRm14Q2VsbCUzRSUzQ214Q2VsbCUyMGlkJTNEJTIyMzQlMjIlMjB2YWx1ZSUzRCUyMjAlMjIlMjBzdHlsZSUzRCUyMnJvdW5kZWQlM0QwJTNCd2hpdGVTcGFjZSUzRHdyYXAlM0JodG1sJTNEMSUzQiUyMiUyMHZlcnRleCUzRCUyMjElMjIlMjBwYXJlbnQlM0QlMjIyJTIyJTNFJTNDbXhHZW9tZXRyeSUyMHglM0QlMjI1MjUlMjIlMjB5JTNEJTIyNTAlMjIlMjB3aWR0aCUzRCUyMjM1JTIyJTIwaGVpZ2h0JTNEJTIyMjAlMjIlMjBhcyUzRCUyMmdlb21ldHJ5JTIyJTJGJTNFJTNDJTJGbXhDZWxsJTNFJTNDbXhDZWxsJTIwaWQlM0QlMjIzNSUyMiUyMHZhbHVlJTNEJTIySURMRSUyMiUyMHN0eWxlJTNEJTIycm91bmRlZCUzRDAlM0J3aGl0ZVNwYWNlJTNEd3JhcCUzQmh0bWwlM0QxJTNCJTIyJTIwdmVydGV4JTNEJTIyMSUyMiUyMHBhcmVudCUzRCUyMjIlMjIlM0UlM0NteEdlb21ldHJ5JTIweCUzRCUyMjUyNSUyMiUyMHklM0QlMjI3MCUyMiUyMHdpZHRoJTNEJTIyMzUlMjIlMjBoZWlnaHQlM0QlMjIyMCUyMiUyMGFzJTNEJTIyZ2VvbWV0cnklMjIlMkYlM0UlM0MlMkZteENlbGwlM0UlM0NteENlbGwlMjBpZCUzRCUyMjM2JTIyJTIwdmFsdWUlM0QlMjIzMSUyMiUyMHN0eWxlJTNEJTIycm91bmRlZCUzRDAlM0J3aGl0ZVNwYWNlJTNEd3JhcCUzQmh0bWwlM0QxJTNCJTIyJTIwdmVydGV4JTNEJTIyMSUyMiUyMHBhcmVudCUzRCUyMjIlMjIlM0UlM0NteEdlb21ldHJ5JTIwd2lkdGglM0QlMjIzNSUyMiUyMGhlaWdodCUzRCUyMjIwJTIyJTIwYXMlM0QlMjJnZW9tZXRyeSUyMiUyRiUzRSUzQyUyRm14Q2VsbCUzRSUzQ214Q2VsbCUyMGlkJTNEJTIyMzclMjIlMjB2YWx1ZSUzRCUyMlJlc2VydmVkJTIyJTIwc3R5bGUlM0QlMjJyb3VuZGVkJTNEMCUzQndoaXRlU3BhY2UlM0R3cmFwJTNCaHRtbCUzRDElM0IlMjIlMjB2ZXJ0ZXglM0QlMjIxJTIyJTIwcGFyZW50JTNEJTIyMiUyMiUzRSUzQ214R2VvbWV0cnklMjB5JTNEJTIyMjAlMjIlMjB3aWR0aCUzRCUyMjU2MCUyMiUyMGhlaWdodCUzRCUyMjIwJTIyJTIwYXMlM0QlMjJnZW9tZXRyeSUyMiUyRiUzRSUzQyUyRm14Q2VsbCUzRSUzQ214Q2VsbCUyMGlkJTNEJTIyMzglMjIlMjB2YWx1ZSUzRCUyMjMwJTIyJTIwc3R5bGUlM0QlMjJyb3VuZGVkJTNEMCUzQndoaXRlU3BhY2UlM0R3cmFwJTNCaHRtbCUzRDElM0IlMjIlMjB2ZXJ0ZXglM0QlMjIxJTIyJTIwcGFyZW50JTNEJTIyMiUyMiUzRSUzQ214R2VvbWV0cnklMjB4JTNEJTIyMzUlMjIlMjB3aWR0aCUzRCUyMjM1JTIyJTIwaGVpZ2h0JTNEJTIyMjAlMjIlMjBhcyUzRCUyMmdlb21ldHJ5JTIyJTJGJTNFJTNDJTJGbXhDZWxsJTNFJTNDbXhDZWxsJTIwaWQlM0QlMjIzOSUyMiUyMHZhbHVlJTNEJTIyMjklMjIlMjBzdHlsZSUzRCUyMnJvdW5kZWQlM0QwJTNCd2hpdGVTcGFjZSUzRHdyYXAlM0JodG1sJTNEMSUzQiUyMiUyMHZlcnRleCUzRCUyMjElMjIlMjBwYXJlbnQlM0QlMjIyJTIyJTNFJTNDbXhHZW9tZXRyeSUyMHglM0QlMjI3MCUyMiUyMHdpZHRoJTNEJTIyMzUlMjIlMjBoZWlnaHQlM0QlMjIyMCUyMiUyMGFzJTNEJTIyZ2VvbWV0cnklMjIlMkYlM0UlM0MlMkZteENlbGwlM0UlM0NteENlbGwlMjBpZCUzRCUyMjQwJTIyJTIwdmFsdWUlM0QlMjIyOCUyMiUyMHN0eWxlJTNEJTIycm91bmRlZCUzRDAlM0J3aGl0ZVNwYWNlJTNEd3JhcCUzQmh0bWwlM0QxJTNCJTIyJTIwdmVydGV4JTNEJTIyMSUyMiUyMHBhcmVudCUzRCUyMjIlMjIlM0UlM0NteEdlb21ldHJ5JTIweCUzRCUyMjEwNSUyMiUyMHdpZHRoJTNEJTIyMzUlMjIlMjBoZWlnaHQlM0QlMjIyMCUyMiUyMGFzJTNEJTIyZ2VvbWV0cnklMjIlMkYlM0UlM0MlMkZteENlbGwlM0UlM0NteENlbGwlMjBpZCUzRCUyMjQxJTIyJTIwdmFsdWUlM0QlMjIyNyUyMiUyMHN0eWxlJTNEJTIycm91bmRlZCUzRDAlM0J3aGl0ZVNwYWNlJTNEd3JhcCUzQmh0bWwlM0QxJTNCJTIyJTIwdmVydGV4JTNEJTIyMSUyMiUyMHBhcmVudCUzRCUyMjIlMjIlM0UlM0NteEdlb21ldHJ5JTIweCUzRCUyMjE0MCUyMiUyMHdpZHRoJTNEJTIyMzUlMjIlMjBoZWlnaHQlM0QlMjIyMCUyMiUyMGFzJTNEJTIyZ2VvbWV0cnklMjIlMkYlM0UlM0MlMkZteENlbGwlM0UlM0NteENlbGwlMjBpZCUzRCUyMjQyJTIyJTIwdmFsdWUlM0QlMjIyNiUyMiUyMHN0eWxlJTNEJTIycm91bmRlZCUzRDAlM0J3aGl0ZVNwYWNlJTNEd3JhcCUzQmh0bWwlM0QxJTNCJTIyJTIwdmVydGV4JTNEJTIyMSUyMiUyMHBhcmVudCUzRCUyMjIlMjIlM0UlM0NteEdlb21ldHJ5JTIweCUzRCUyMjE3NSUyMiUyMHdpZHRoJTNEJTIyMzUlMjIlMjBoZWlnaHQlM0QlMjIyMCUyMiUyMGFzJTNEJTIyZ2VvbWV0cnklMjIlMkYlM0UlM0MlMkZteENlbGwlM0UlM0NteENlbGwlMjBpZCUzRCUyMjQzJTIyJTIwdmFsdWUlM0QlMjIyNSUyMiUyMHN0eWxlJTNEJTIycm91bmRlZCUzRDAlM0J3aGl0ZVNwYWNlJTNEd3JhcCUzQmh0bWwlM0QxJTNCJTIyJTIwdmVydGV4JTNEJTIyMSUyMiUyMHBhcmVudCUzRCUyMjIlMjIlM0UlM0NteEdlb21ldHJ5JTIweCUzRCUyMjIxMCUyMiUyMHdpZHRoJTNEJTIyMzUlMjIlMjBoZWlnaHQlM0QlMjIyMCUyMiUyMGFzJTNEJTIyZ2VvbWV0cnklMjIlMkYlM0UlM0MlMkZteENlbGwlM0UlM0NteENlbGwlMjBpZCUzRCUyMjQ0JTIyJTIwdmFsdWUlM0QlMjIyNCUyMiUyMHN0eWxlJTNEJTIycm91bmRlZCUzRDAlM0J3aGl0ZVNwYWNlJTNEd3JhcCUzQmh0bWwlM0QxJTNCJTIyJTIwdmVydGV4JTNEJTIyMSUyMiUyMHBhcmVudCUzRCUyMjIlMjIlM0UlM0NteEdlb21ldHJ5JTIweCUzRCUyMjI0NS4wMDAwMDAwMDAwMDAwMyUyMiUyMHdpZHRoJTNEJTIyMzUlMjIlMjBoZWlnaHQlM0QlMjIyMCUyMiUyMGFzJTNEJTIyZ2VvbWV0cnklMjIlMkYlM0UlM0MlMkZteENlbGwlM0UlM0NteENlbGwlMjBpZCUzRCUyMjQ1JTIyJTIwdmFsdWUlM0QlMjIyMyUyMiUyMHN0eWxlJTNEJTIycm91bmRlZCUzRDAlM0J3aGl0ZVNwYWNlJTNEd3JhcCUzQmh0bWwlM0QxJTNCJTIyJTIwdmVydGV4JTNEJTIyMSUyMiUyMHBhcmVudCUzRCUyMjIlMjIlM0UlM0NteEdlb21ldHJ5JTIweCUzRCUyMjI4MCUyMiUyMHdpZHRoJTNEJTIyMzUlMjIlMjBoZWlnaHQlM0QlMjIyMCUyMiUyMGFzJTNEJTIyZ2VvbWV0cnklMjIlMkYlM0UlM0MlMkZteENlbGwlM0UlM0NteENlbGwlMjBpZCUzRCUyMjQ2JTIyJTIwdmFsdWUlM0QlMjIyMiUyMiUyMHN0eWxlJTNEJTIycm91bmRlZCUzRDAlM0J3aGl0ZVNwYWNlJTNEd3JhcCUzQmh0bWwlM0QxJTNCJTIyJTIwdmVydGV4JTNEJTIyMSUyMiUyMHBhcmVudCUzRCUyMjIlMjIlM0UlM0NteEdlb21ldHJ5JTIweCUzRCUyMjMxNSUyMiUyMHdpZHRoJTNEJTIyMzUlMjIlMjBoZWlnaHQlM0QlMjIyMCUyMiUyMGFzJTNEJTIyZ2VvbWV0cnklMjIlMkYlM0UlM0MlMkZteENlbGwlM0UlM0NteENlbGwlMjBpZCUzRCUyMjQ3JTIyJTIwdmFsdWUlM0QlMjIyMSUyMiUyMHN0eWxlJTNEJTIycm91bmRlZCUzRDAlM0J3aGl0ZVNwYWNlJTNEd3JhcCUzQmh0bWwlM0QxJTNCJTIyJTIwdmVydGV4JTNEJTIyMSUyMiUyMHBhcmVudCUzRCUyMjIlMjIlM0UlM0NteEdlb21ldHJ5JTIweCUzRCUyMjM1MCUyMiUyMHdpZHRoJTNEJTIyMzUlMjIlMjBoZWlnaHQlM0QlMjIyMCUyMiUyMGFzJTNEJTIyZ2VvbWV0cnklMjIlMkYlM0UlM0MlMkZteENlbGwlM0UlM0NteENlbGwlMjBpZCUzRCUyMjQ4JTIyJTIwdmFsdWUlM0QlMjIyMCUyMiUyMHN0eWxlJTNEJTIycm91bmRlZCUzRDAlM0J3aGl0ZVNwYWNlJTNEd3JhcCUzQmh0bWwlM0QxJTNCJTIyJTIwdmVydGV4JTNEJTIyMSUyMiUyMHBhcmVudCUzRCUyMjIlMjIlM0UlM0NteEdlb21ldHJ5JTIweCUzRCUyMjM4NSUyMiUyMHdpZHRoJTNEJTIyMzUlMjIlMjBoZWlnaHQlM0QlMjIyMCUyMiUyMGFzJTNEJTIyZ2VvbWV0cnklMjIlMkYlM0UlM0MlMkZteENlbGwlM0UlM0NteENlbGwlMjBpZCUzRCUyMjQ5JTIyJTIwdmFsdWUlM0QlMjIxOSUyMiUyMHN0eWxlJTNEJTIycm91bmRlZCUzRDAlM0J3aGl0ZVNwYWNlJTNEd3JhcCUzQmh0bWwlM0QxJTNCJTIyJTIwdmVydGV4JTNEJTIyMSUyMiUyMHBhcmVudCUzRCUyMjIlMjIlM0UlM0NteEdlb21ldHJ5JTIweCUzRCUyMjQyMCUyMiUyMHdpZHRoJTNEJTIyMzUlMjIlMjBoZWlnaHQlM0QlMjIyMCUyMiUyMGFzJTNEJTIyZ2VvbWV0cnklMjIlMkYlM0UlM0MlMkZteENlbGwlM0UlM0NteENlbGwlMjBpZCUzRCUyMjUwJTIyJTIwdmFsdWUlM0QlMjIxOCUyMiUyMHN0eWxlJTNEJTIycm91bmRlZCUzRDAlM0J3aGl0ZVNwYWNlJTNEd3JhcCUzQmh0bWwlM0QxJTNCJTIyJTIwdmVydGV4JTNEJTIyMSUyMiUyMHBhcmVudCUzRCUyMjIlMjIlM0UlM0NteEdlb21ldHJ5JTIweCUzRCUyMjQ1NS4wMDAwMDAwMDAwMDAwNiUyMiUyMHdpZHRoJTNEJTIyMzUlMjIlMjBoZWlnaHQlM0QlMjIyMCUyMiUyMGFzJTNEJTIyZ2VvbWV0cnklMjIlMkYlM0UlM0MlMkZteENlbGwlM0UlM0NteENlbGwlMjBpZCUzRCUyMjUxJTIyJTIwdmFsdWUlM0QlMjIxNyUyMiUyMHN0eWxlJTNEJTIycm91bmRlZCUzRDAlM0J3aGl0ZVNwYWNlJTNEd3JhcCUzQmh0bWwlM0QxJTNCJTIyJTIwdmVydGV4JTNEJTIyMSUyMiUyMHBhcmVudCUzRCUyMjIlMjIlM0UlM0NteEdlb21ldHJ5JTIweCUzRCUyMjQ5MC4wMDAwMDAwMDAwMDAwNiUyMiUyMHdpZHRoJTNEJTIyMzUlMjIlMjBoZWlnaHQlM0QlMjIyMCUyMiUyMGFzJTNEJTIyZ2VvbWV0cnklMjIlMkYlM0UlM0MlMkZteENlbGwlM0UlM0NteENlbGwlMjBpZCUzRCUyMjUyJTIyJTIwdmFsdWUlM0QlMjIxNiUyMiUyMHN0eWxlJTNEJTIycm91bmRlZCUzRDAlM0J3aGl0ZVNwYWNlJTNEd3JhcCUzQmh0bWwlM0QxJTNCJTIyJTIwdmVydGV4JTNEJTIyMSUyMiUyMHBhcmVudCUzRCUyMjIlMjIlM0UlM0NteEdlb21ldHJ5JTIweCUzRCUyMjUyNSUyMiUyMHdpZHRoJTNEJTIyMzUlMjIlMjBoZWlnaHQlM0QlMjIyMCUyMiUyMGFzJTNEJTIyZ2VvbWV0cnklMjIlMkYlM0UlM0MlMkZteENlbGwlM0UlM0MlMkZyb290JTNFJTNDJTJGbXhHcmFwaE1vZGVsJTNFvX9hIgAAIABJREFUeF7svQnQFcW5/99BAiGUWoJglJSSlJbxcoPigruIKBoXXMAgSxAFDa64RFzBfSMXVETcoyhxAwVEVFxwX8AFcYlYeK+aRHELVjC48HP519P8Zzhn3jlnpuf0nJme+UyVdW94e3r5PN/TM9Pznad/8uOPP/6oOCAAAQhAAAIQgAAEIAABCEAAAhCAAAQgAAEIQAACEIAABCAAAQhAAAIQgAAEIAABCCilfoKhCB1AAAIQgAAEIAABCEAAAhCAAAQgAAEIQAACEIAABCAAAQhAAAIQgAAEIAABCEAAAh4BDEVo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DAUIQYIQAACEIAABCAAAQhAAAIQgAAEIAABCEAAAhCAAAQgAAEIQAACEIAABCAAAQhAwCeAoQgxQAACEIAABCAAAQhAAAIQgAAEIAABCEAAAhCAAAQgAAEIQAACEIAABCAAAQhAAAI+AQxFiAECEIAABCAAAQhAAAIQgAAEIAABCEAAAhCAAAQgAAEIQAACEIAABCAAAQhAAAIQ8AlgKEIMEIAABCAAAQhAAAIQgAAEIAABCEAAAhCAAAQgAAEIQAACEIAABCAAAQhAAAIQgIBPAEMRYoAABCAAAQhAAAIQgAAEIAABCEAAAhCAAAQgAAEIQAACEIAABCAAAQhAAAIQgAAEfAIYihADBCAAAQhAAAIQgAAEIAABCEAAAhCAAAQgAAEIQAACEIAABCAAAQhAAAIQgAAEIOATwFCEGCAAAQhAAAIQgAAEIAABCEAAAhCAAAQgAAEIQAACEIAABCAAAQhAAAIQgAAEIAABnwCGIsQAAQhAAAIQgAAEIAABCEAAAhCAAAQgAAEIQAACEIAABCAAAQhAAAIQgAAEIAABCPgEMBQhBghAAAIQgAAEIAABCEAAAhCAAAQgAAEIQAACEIAABCAAAQhAAAIQgAAEIAABCEDAJ4ChCDFAAAIQgAAEIAABCEAAAhCAAAQgAAEIQAACEIAABCAAAQhAAAIQgAAEIAABCEAAAj4BDEWIAQIQgAAEIAABCEAAAhCAAAQgAAEIQAACEIAABCAAAQhAAAIQgAAEIAABCEAAAhDwCWAoQgwQgAAEIAABCEAAAhCAAAQgAAEIQAACEIAABCAAAQhAAAIQgAAEIAABCEAAAhCAgE8AQxFigAAEIAABCEAAAhCAAAQgAAEIQAACEIAABCAAAQhAAAIQgAAEIAABCEAAAhCAAAR8AhiKEAMEIAABCEAAAhCAAAQgAAEIQAACEIAABCAAAQhAAAIQgAAEIAABCEAAAhCAAAQg4BPAUIQYIAABCEAAAhCAAAQgAAEIQAACEIAABCAAAQhAAAIQgAAEIAABCEAAAhCAAAQgAAGfAIYixAABCEAAAhCAAAQgAAEIQAACEIAABCAAAQhAAAIQgAAEIAABCEAAAhCAAAQgAAEI+AQwFCEGCEAAAhCAAAQgAAEIQAACEIAABCAAAQhAAAIQgAAEIAABCEAAAhCAAAQgAAEIQMAngKEIMUAAAhCAAAQgAAEIQAACEIAABCAAAQhAAAIQgAAEIAABCEAAAhCAAAQgAAEIQAACPgEMRYgBAhCAAAQgAAEIQAACEIAABCAAAQhAAAIQgAAEIAABCEAAAhCAAAQgAAEIQAACEPAJYChCDBCAAAQgAAEIQAACEIAABCAAAQhAAAIQgAAEIAABCEAAAhCAAAQgAAEIQAACEICATwBDEWKAAAQgAAEIQAACEIAABCAAAQhAAAIQgAAEIAABCEAAAhCAAAQgAAEIQAACEIAABHwCGIoQAwQgAAEIQAACEIAABCAAAQhAAAIQgAAEIAABCEAAAhCAAAQgAAEIQAACEIAABCDgE8BQhBggAAEIQAACEIAABCAAAQhAAAIQgAAEIAABCEAAAhCAAAQgAAEIQAACEIAABCAAAZ8AhiLEAAEIQAACEIAABCAAAQhAAAIQgAAEIAABCEAAAhCAAAQgAAEIQAACEIAABCAAAQj4BHJvKPrJT35CuCAAAQhAAAIQgAAEIAABCEAAAhCAAAQgAAEIQAACEIAABCAAAQhAAAIQgAAEIFAYAj/++GOux4KhKNfhoXMQgAAEIAABCEAAAhCAAAQgAAEIQAACEIAABCAAAQhAAAIQgAAEIAABCEAAAkUjgKGowYiSoahBgJwOAQhAAAIQgAAEIAABCEAAAhCAAAQgAAEIQAACEIAABCAAAQhAAAIQgAAEIJArAhiKGgwHhqIGAXI6BCAAAQhAAAIQgAAEIAABCEAAAhCAAAQgAAEIQAACEIAABCAAAQhAAAIQgECuCGAoajAcQUNR3oE2OFxOb5AAemkQYMlORy8lC3iDw0UvDQIs2enopWQBb3C46KVBgCU7Hb2ULOANDhe9NAiwZKejl5IFvMHhopcGAZbsdPRSsoA3OFz00iDAkp2OXkoW8AaHi14aBFiy09FLyQLe4HDRS4MAS3a6a3r5yY85d+i4BrRkes/dcNFL7kKS6w6hl1yHJ3edQy+5C0muO4Rech2e3HUOveQuJLnuEHrJdXhy1zn0kruQ5LpD6CXX4cld59BL7kKS6w6hl1yHJ3edQy+5C0muO4Rech2e3HUOveQuJLnuEHrJdXhy1zn0kruQ5LpDrukFQ1Gu5UTnTAm49gM0HR/l7RJAL3Z5Fr029FL0CNsdH3qxy7PotaGXokfY7vjQi12eRa8NvRQ9wnbHh17s8ix6beil6BG2Oz70Ypdn0WtDL0WPsN3xoRe7PIteG3opeoTtjg+92OVZ9NrQS9EjbHd8rukFQ5Hd+FNbxgRc+wFmjKv0zaOX0kvACAB6McJV+sLopfQSMAKAXoxwlb4weim9BIwAoBcjXKUvjF5KLwEjAOjFCFfpC6OX0kvACAB6McJV+sLopfQSMAKAXoxwlb4weim9BIwAoBcjXKUv7JpeMBSVXrLFAuDaD7BY9N0bDXpxL2ZZ9hi9ZEnfvbbRi3sxy7LH6CVL+u61jV7ci1mWPUYvWdJ3r2304l7MsuwxesmSvnttoxf3YpZlj9FLlvTdaxu9uBezLHuMXrKk717b6MW9mGXZY/SSJX332nZNLxiK3NMYPa5DwLUfIMHMlgB6yZa/a62jF9cilm1/0Uu2/F1rHb24FrFs+4tesuXvWuvoxbWIZdtf9JItf9daRy+uRSzb/qKXbPm71jp6cS1i2fYXvWTL37XW0YtrEcu2v+glW/6utY5eXItYtv11TS8YirLVC61bJuDaD9Dy8KnOkAB6MQRW8uLopeQCMBw+ejEEVvLi6KXkAjAcPnoxBFby4uil5AIwHD56MQRW8uLopeQCMBw+ejEEVvLi6KXkAjAcPnoxBFby4uil5AIwHD56MQRW8uLopeQCMBy+a3rBUGQYYIrnm4BrP8B80yx+79BL8WNsc4ToxSbN4teFXoofY5sjRC82aRa/LvRS/BjbHCF6sUmz+HWhl+LH2OYI0YtNmsWvC70UP8Y2R4hebNIsfl3opfgxtjlC9GKTZvHrQi/Fj7HNEaIXmzSLX5dresFQVHxNlmqErv0ASxWcHA4WveQwKDnuEnrJcXBy2DX0ksOg5LhL6CXHwclh19BLDoOS4y6hlxwHJ4ddQy85DEqOu4RechycHHYNveQwKDnuEnrJcXBy2DX0ksOg5LhL6CXHwclh19BLDoOS4y6hlxwHJ4ddc00vGIpyKCK6lJyAaz/A5CPlTBsE0IsNiuWpA72UJ9Y2RopebFAsTx3opTyxtjFS9GKDYnnqQC/libWNkaIXGxTLUwd6KU+sbYwUvdigWJ460Et5Ym1jpOjFBsXy1IFeyhNrGyNFLzYolqcO9FKeWNsYqWt6wVBkI+rUkRsCrv0AcwOupB1BLyUNfMJho5eE4Ep6GnopaeATDhu9JARX0tPQS0kDn3DY6CUhuJKehl5KGviEw0YvCcGV9DT0UtLAJxw2ekkIrqSnoZeSBj7hsNFLQnAlPQ29lDTwCYeNXhKCK+lprukFQ1FJhVrUYbv2AyxqHFwZF3pxJVL56Cd6yUccXOkFenElUvnoJ3rJRxxc6QV6cSVS+egneslHHFzpBXpxJVL56Cd6yUccXOkFenElUvnoJ3rJRxxc6QV6cSVS+egneslHHFzpBXpxJVL56Cd6yUccXOmFa3rBUOSKsuhnLAKu/QBjDYpCqRFAL6mhLWTF6KWQYU1tUOglNbSFrBi9FDKsqQ0KvaSGtpAVo5dChjW1QaGX1NAWsmL0UsiwpjYo9JIa2kJWjF4KGdbUBoVeUkNbyIrRSyHDmtqg0EtqaAtZMXopZFhTG5RresFQlJoUqDgLAq79ALNgRJtrCKAX1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CNFP/666/VM888o+688061ePFitWjRIl3d5ptvrnr06KH23HNPdcABB6jOnTs30kzdcz/88EP1hz/8QT3xxBPqj3/8o7riiitUu3btUmuv2RW79gOsx6eZevn222/VCy+8oGbOnKkWLlyoXnzxRd21TTbZRG2//faqb9++qWuz2VqR9oqkl1WrVunYPfjggzp+MscsX75cY5X5ReYZmV9knml0jvn000/VnDlz1COPPKIWLFigPvjgA93ODjvsoHr27KkOPvhgrZsizS3oJfkvdMWKFWrevHlam5XXPplfttxyS9W7d2910EEH6fkm+JtM3mr2ZzK/1I/BhRdeqMaNG2c9UNOmTVNDhgyxXm/aFaKX5ITrzTFFvYdBL/H18tlnn6nBgwerxx57LP5JgZJyrbr77rv1vZSLB3qxH7WPP/5YjRw5Us2dO1dXfsEFF6ixY8fabyiDGtFLMujyfDRr1iytCbnfrXw+2nrrrdWBBx6odt11V56PkuFtylnNfJ7+4osv9HVJno+WLFnir7+svfbaaqutttLP70V8pmZ+sStl1nft8kyztmbOL6zvro7kjz/+mGZIM6n7u+++U+eee6665JJL9FqajecT1nfRi4mYWd9FL2F6YX23mkqR7ndrzQ9pXI+kLdZ383//gqHI5KqZsKz8wKZPn67OP/989c4779StRRYQjj32WHXqqaeqTp06JWwx/DTpx2WXXeYvdmIosorXWmXN1Is8YIm57IwzzlAvvfRS3TF06NBBnXPOOeroo49W7du3tzbeLCsqwgVe9DJjxgz9QPnGG29E4mxkjpGXchMmTFBTpkxRX375Zd22tttuO3X66aer/fffX7Vt2zayXy4UQC9m1yQxRV533XXqoosu8s1t9eI8bNgwfZ3s2rWrC3KI7CN6qa8XHjiL98DZzOuR0Fu5cqW64YYbYs0xRbuHYX6Jfz2SF7W///3vY90j1ZrYbS3YR144UiqAXuLrJU4IKhfPvPIYiuKQa16ZZl6P5AOO8ePHx3o+ElOimKn79+/P81Hz5BDZUrP1Is/T8ozkffxTr4NF0wzXI3vXI9Z3I3/auSjQzPmF9d2fVMW8iIai+fPnq6FDh6ply5Y1bChifRe9mEySrO+il3p6YX23eOu7UfODzesR67tuzS8YiqJ+HQ3+XV52yIt++c/kkIXra6+9Vu24444mp9UsKzfSkhlp1KhRvhEAQ5EVtFYraaZe5MFWFrLOOuusSHNI5SAPPfRQdfXVV6sNNtjA6tizqMz1BS0x9Zx99tk6HqaH6Rzz1ltv6axmzz33nFFTYpCUG0t5mev6gV7iX5NkcUKMsbfffrtR2GXRXOalXr16OZ+tCL3U1wsPnMV64Gzm9UjILV26VB1//PE6U57JUZR7GOaX+NejRx99VGfabOTAUNQIvcbPbfb8EtVjmXcGDBhQ9fyEoSiKWvP+3ky9JL0WScZoMZXY/oCseZTXtMT1KP71KOnztNAuimbQS3y91Ps9s76bxWxn3mYzr0es7xYrA32Y2t5++211xBFH6CzxcjTyfJL0esT6rvk8kNUZNvXC+i7zS5SOWd8t1vpuVLxtzi+s77o3v2AoivqFNPB3STN6+eWX63SUlYdkCNl5553VTjvtpNq0aaP+/ve/q8cff7xF9iLZ/mXq1Kn6xWqjx1NPPaUOP/xwP/W21IehqFGqds9vpl7CFiBkNEFtykOGpG0Pfj03YsQINXHiRLXOOuvYhdDk2lxe0BLz2ZgxY/TXsMHD20KxY8eOSlIrP//889oIFMwqJFvB3HLLLWqLLbaoSz54o1BZWOanXXbZRWun1lzGC9wmCzukuWbqpVZbwflFtoKQNP/elhBet21e+7Ikz/xSf35J44FTtPPXv/5V32O5dqCXeNcjiWuta5LEf/fdd9fXtHrXPlkIlWwSLmdbRC/x9SLbO59yyikNTQmNLNg31LClk9FLfL1EIX///ff1l+FBgz2Goihyzfl7M+93//GPf+iPteRetvKovBZ9//336rXXXtNrPcHnadkC7frrr3f+Ix3ml3jzS617l+Dz0b/+9S+9FdqiRYta/Gi4f2nOPFKrlWbOL1EjZX03ilD2f2+mXljfXR1vl69HUYr95JNP9Duc2bNn+0WTPp+wvoteovRW+XfWd9FLHL2wvltNietRHNWsLsP6rnv3LxiK4uvbuORdd92lt4eqfIk/aNAgna0ouKWLmElkMerMM8+sMhbJvumy0NTI12svvPCCOuaYY9TixYurxoChyDikqZ7QTL28/vrr6rDDDtOTtneI1sQAt+mmm1Y9iNVKg3rllVeqE0880eksIq5e4GXB4KabbtLzS+UhMZQXGt26dWsRl1pxjJpj5DyZK2bOnBmrLZnLZItH2R6v0igimSTkBW67du1S/R2lWTl6USpKL7W0WevaJ2lz77333hZ66devn7rxxhtV586d0wxpqnWjl2i9NBKA4EK6vJCR7FaitSD7Rtpp1rnoJZ5ewq5J9bYzk5f/kolRsnRWHrJV2siRI53UissL5s28fxFOYiyTbX3FVOQdMnfstttuzfpp56Id5pd480tUsOQeVzKDSmaZ4IGhKIpe+n9v5vwi96/yYcfkyZP9gcl9iGxnJusuQcOqmEQmTZqk56LKtSF5NhLD41prrZU+oJRaYH6Jnl9WrFihTjjhBHXbbbdV6eXkk0/W6ynyEVDlIVoWQ5F8mPjAAw9U/c11zaCXaL1E/VRZ340ilP3fm3k9ktGyvrs65q7OL1GKrZUdJomhiPXdNbTRS5TylGJ9F73ILgLNOFjfbQblxtuweT2S3rC+6+b9C4aixn9LoTXIfrbDhg3TXxd5R5wvisK+NJGXrYcccohxT+XC//DDD+tFrWAGCKkMQ5Ex0tROaKZeZDFcFkBlUdM7or6QlPS5snguL2W8I8nDS2oAE1bs6gNE2NfRceaXH374Qd1xxx1KylYuZos5SbJOBQ+ZQ0QnJ510UtWf4rQVXOiSRXbZ/kq05uqBXlZHrpZe5G9J5jLR2RNPPKGOPPLIqmtVvXZc0BB6idZL0jjKFiOy9YOX7lvqueyyy/Q2e61bt05ababnoZdovYRdkyQTxF/+8hfVu3fvmuagsK/q9txzT/1ib8MNN8w07kkbRy/RepESX3zxhZ4rJNumHNtss40SA7+Y58t0oJd4eonSRNjHH945GIqi6KX/92Y9H8lIJOOQmOy956k4puaw52nJFiuG11/96lfpA0qpBeaX6PlFMkrItchEL1KrlD/99NPVtdde60dPsjDKxzvyAZGLB3qJ1kutuLK+u/rltgtHM69HrO+uUYSr80s9Tcu7nOOOO85/lqksa7omz/puNWn0Ej2bsr7L/NIMQxHru9G/xTyUsHk9kvGwvuvu/IKhKKVf5H333af69+/v1y7bb0ybNq1FZqJg8/Jjki/X5KWYdyQx/shDhXx9LV9RBrc5aqTelHBZq9bVG8Jm6mXhwoXqoIMO0i/+5ZBFKVkg7969e904hL2QE5ORfFnnYjYIGayrern55pt1ZgXvkBepYtbp0qVL5G9JFrPla0fJlOYdsiAuda633npV54c9PESZzyorCL54qdVOZKdzUgC9rA5EvTg++uijqm/fvn7E4i5yhOlSFt6vueYavZ2eiwd6idZLkriGXYtkW0XJ5hicw5LUn9U56CVaL8HF+TgvcL14vvPOO2rgwIFV2TrlBZ9kQ3PxQC/RepES7777rs7I+corr+gTBgwYoE2x6667rothT9xn9BJPL/UAhy10VpbHUJRYntZObNbzUdjLW1m7ufjii1Xbtm3rjkdMjvIRR2XmV1kjGjJkiDUOza6I+aX+/CL3rZKp99Zbb/VDI5kTzz///Fgm+A8//FCbkeTjC+9weQ0GvSS7HrG+u5qbK4aiZl2PhAnru2uueq7OL2HXbdH6888/r81Ewd0mvPJx19q88qzvVpNGL9F3jKzvMr+kbShifTf6d5h1iTSuRzIm1nfdnV8wFKXwq5QU2GKykJdbSR76ZdH7gAMO8A0fu+++u/rrX/+qNtpoo1i9XbJkiTrttNNapEeWr7A9E4lUlMSoFKsDGRZy8YawmXqRi4Asdo4dO9aPkvz/YjCJk2o9+LDKF/7NF7sYBOWhUgxE3mGaySUYx80220zNmDGjhans/vvvr8ooJHOImITibhUSTO8uL39lAb1Pnz7NB2ehRRfnl2bqRRCLIVa2bvAOuRZK5pg2bdpERuC5555Tv/vd73wT7E477aQzakkGEhcP9LLatFprfkkSU7mGyf2QvFjxjrim2CTtNfMc9BKtl+DivMl97Pfff6/vfS699FI/rHLvI/+5aIpGL9F6kUA//fTTqlevXn7MZWvpCy+8MNY9bzN//2m3hV7i6aVWHIILnZJVRj4Wmjhxon8KhqK0VVy//mbe7wYNqvJ8NGvWLNWzZ89YEIL3yq7PS8wv9ecX2YpIzKxiSpTDNMNQ2AeHLn90gV7Mr0es766ZWl0wFDXzesT6bvVl18X5JezGQTQka2hXX3111QfinTt3VvL+wPto3NRQxPouern77ruViUGE9d01mmF+ifWYY1SI9V0jXJkUTut6JINhfdfd+QVDUQo/x48++kh/Zfbkk0/q2mWRac6cOTrNfpwjuEgV9yZR9h288sor1XXXXaeWL19e1ZTs2S4vavfdd1//301exMTpdx7KuHiBb6ZePv/8c/0iVrbCk8PU4BH2cPzII4+ovfbaKw/hN+6Di3qRFIODBw/WX6vIkeRl/b/+9S89R82bN89nJtstVhqF5MZOvpyU/7xj+PDhavLkyap9+/axWcvL/6FDh/rlTQxssRtpUkH0UlsvXgjkRe24ceP8iJi8YEt67WtS+I2bQS/RejGF+vbbb6tBgwZVfaUn9z0nnniik6aQyvGjl/p6Cd5/mL7AFdayiHrEEUcoua/+6U9/qrOpyf1xHMOjqVbTLo9e4s0vsq3d4Ycf7odj6tSpekvqsh3oJZ5ewnQh98OyJdWoUaP0CxwvM5psI1xpbjW538m7/tBLfb0Ev9Y2zXwWfDZyfU0GvdTXS/AFbhIzkHx0scsuu/hTh3zUJR9smXEtAAAgAElEQVRddOrUKe/TSYv+oZf41yPWd93MKN6s9Tr5cbG+Wz3FuDi/VI5AMpHJ7gXyAcwbb7xRNTgxssvHwfI3bx037rsiqYj13ZaXS/QSfQvB+u4aRuglWi+mJVjfNSXWvPJpXo9kFKzvun3/gqEohd+iOMYly5B8jfTSSy8pydIhzvK4GYaCXzGJEUmygmy66aY1exuW5UYKd+jQQX89KeaBBQsWVC1EuL54FQbDxQt8M/US1JZp9ithLg8wkqbbO2TrLPmy0sXDRb28+OKL+iWo91VKkgXFsPkimG4/rIzMJZJxxuQIZlwzXXQ3aSvtsuhlTda9WtszBB84TTKAYChKW8HR9TdrfonuScsSMieNGTNGmxq9owhbnXljYX6pP78E5weXryVJ9B88B71EX4+CWanECCIm+B122MFGCJyqA71E66VWQGWhU4yI8hwtx7HHHqvGjx+vM9JUGuYxFGX7k2jm/csnn3yiXn75ZW1uFl1stdVW2kwfJ9uvUJIs1mJQ8w7RlGxh9bOf/SxbiAlbZ36pP78E105Mno28kBTpGQm9xLsesb67Wv3opb5eWN+tvnC5qJfKEQQNx5X3CbLOJqagyg9DTQxFrO+2vMlBL9E3fqzvrmGEXqL1YlKC9V0TWs0vm+b1SEbD+q7b9y8Yipr/m4xsURzp/fv398vFeWkSdnMoX+BKdpGuXbvquoJfNmEoigyFEwVM9BL8Qm7kyJHqqquuUj//+c9jj9VGHbEbS7mgizeEki59+vTp+osVWdCW2MkX9x07doxN64svvtBfVc+dO9c/Z/bs2apfv37+/w7LYpQkG1XwJiGOQTL2QJpcEL3U1osXCkmhe9hhhxldv7zCwS++k5jlmiyJus2hl2i9mMRL5h+5H/LMlJKhRoxte+yxh0k1uS2LXurrJXjv4bKZ2YYI0Uv0/PLvf/9byX2ubOkqh8v3H41qBr1E6yWMsWx1Jkb6G2+8Uf9Ztjq75ZZb9JZFwUU2DEWNqrSx85v1fNRYL5WSrz3FHD1p0iS/qiQfbDTaD5vnM7/Un1/kefuFF15Qr732mpLna8kYXrn9fJxYBA1zLm8LjV7iXY9Y3139y0AvZs9HrO/+pGpKdWGLvMoOB+8tt9tuOyXPvLLe0apVK30NSWooYn235dXWxfmlWXphfRe9mBgW49zLBsuwvpuEWvPOSfN6JKNgfbc6lq5djzAUNe+3GKuljz/+WC9+V77oj7OdR+UDZ/Cm02sYQ1GsEDhVyFQvNr6Qs/EFaF4guzZh2+IWNPmEfbUf9sD57LPPKkm1a3LEacukvizLopfFGn+9LA9vvfWWkqwx8kW/V1Ze5kpWrXqHZPKTrYdkexrvcHl7PFcXQG38vtL4zX/66afqqKOO0g8d3nHqqafqtN9t27a10e3M62B+qT+/BO9fgibYzAPY5A6gl+jrUXDLCe8DDdm2VbKK3HPPPWrhwoVK7mvl2HzzzdWOO+6oX/buvffeap111mlyVNNrDr1E6yVIX15CyUKat62Zt9WZbLspPDEUpafXrGpO4/4lOJb58+frzFbLli3Tf9pkk0206XHbbbfNatgNt8v8Yj6/mEIPzjf77befuv3229V6661nWlXm5dFLPL2wvrtaqujF7PkoSQY01ncznxb9Dnhzvew0cc4556ijjz5ayXOLd9g2FLG+WwwDWhp68TTH+u6a+cH161Ga84vpLMr6rimx5pdPWy+s71bH1LX5BUNR83+TNVv8v//7P/WnP/1JzZw50y/Tu3dvvVjQpUuXuj2VB055sdajRw+1//77h75gw1CUo2Bb6IqpXoJbP0gXrrvuOiWZqkwOUm6b0Mpn2ZtvvlkbF70jbOu7tAxF0maSTEd5IOnaBd4Wszh68dr67rvvlCxkyZdU3iFf9F9zzTU6O0TYIV9ry9fZlVspytf/stVn9+7dbQ2j6fWgl9XIk2ytGQxW8EVKEfQRHCN6qa2Xb775RomBbMqUKbqQZKeaM2eOP6fIi38xj4hBRK4vYhKRTFbyolbmn4MPPlibRDCINH0atN6gyfUo+IJk9OjRerszud7IltT1DtHO6aefro488shCmBaZX8yvR7KNiGRc9AzS3lZn3osdDEXWf96ZV2gyv5h29ocfflAPPfSQvpbJs7R3yL2vZJRu3bq1aZW5Kc/8Yj6/mARPMqUdf/zx6tZbb/VPk+3mZRuSuNvsmbSXdln0Ek8vrO+u5oReauuF9d2Ws5XrepFM9JJxUT6k6tSpU4sB5tFQJJ1kfTftK2d4/WnqxWuR9d017Jlf7Omc9V17LNOqKc35hfVd9+9fMBSl9cuLWe9//vMf9be//U2bhmTbIm8rDzldvpS94YYb1G677RaztvrFMBRZwZhpJY3oJSxtsmwXIylTTY6PPvpIn/Pkk0/q04Iv9kzqyrqs6zeESfiFOcHDMsHIXHTcccfpuck7xOAxcOBAo2aD+7rLyUl0Z9RoSoXRy2qwUZmDZCs+MSpKBhHvkK9mzjjjDD13/OIXv9Apm2VOkpe6f/7zn9UDDzzglw1mAUgpnKlXi17i6SUqEPIVv2zh+thjj/lFozQYVWce/45eausluHVVZfrl999/X5sYK7ObhcUXg0geVW/Wp7j3L16twS04zVpbXVqy00yYMCF0UT9JfVmdw/xidj0KZk2s3OrMiyGGoqzUnE67pvNLnF6IiUhe/sl2V2KInTdvXtVpktHz6quvVhtssEGc6nJbhvnFbH4xDeTTTz+tzY1eVit5TpIPEPv06WNaVS7Koxd7emF9NxeStt6JuNcj1ndboi/6/NKIoYj1XfSSdAsr1ndXa4f5xc7ljvVdOxyzrqWR6xHru+5fjzAUZfALDLuRC3ZDsgzJV0dbbbWVtR7ywGkNZVMrsqWXsHqSfElgK3NNUyHWaKzoN4TBYcvXBfJiTIwd3iGGsFmzZqmePXtWFQ/74knmpLPPPrvFjXS9WAb3RZWyGIryoP7oPpjoJVjb8uXL1fjx4/ULlEqjbFSrYqSVbT5lu5ng7zPq3Lz9nfllteE0bH4xiVUwY0DShRCTNrMoi15q6yV437HnnnuqO+64Q2cOkVTwldkeomInX3xedtllSkyOLh/opf78IlmrJOuH/Bd2iMFMsqdJtjM5lixZol/6h2npwAMPVNdff73TL/3RS/zrkWhn0qRJ6qSTTtLakJf38oGPvNCvPDAUuTyDVve9kfvdMAphH1NUlhNNScarMWPGOH8tknExv8SfX0x/NWEv8STrotwbu7jdGXpZrQAbz0dSD+u7pr+o/Jc3uR6xvtsynkW/HjXyApf1XfTSyDoa67vFv99tZH4xubqyvmtCK79lG9EL67vuX48wFGXw2wwzZFR2Q152yEv7jTfe2OoLVR44Mwi2hSZt6cWWEchWPRbQNFxF0R84g4Ceeuopdfjhh+utYbyjXqr94MuSuFswenXLVlayWC4vZiqPJFvtNRxsCxWgF6W3JYu7NYO8lHvjjTf09meSKaLe0blzZ/3yTrJiFWVbIvRippcwfcT9QtPCzzvzKtBLbb28++67+mX+K6+8ouMkhsMRI0ao0047rep6JllExGwkL2tlkV2yWi1YsKBFbINbF2Ue/AQdQC/155evvvpKyRZnN910UxXd7bbbTm8RLfczwS2G5CXOE088oZ/BgluiyTZFcl7btm0TRCv7U9BL/OvRyy+/rAYMGODPLbLVkBik27VrVxVIDEXZ69pWD0yfj6LaDa65VJaX+13JqifZz+RaVYSD+SX+/GIS7zBjgWhmxowZqm/fviZV5aoserGnF9Z3cyVtK50xuR7ZWpe1VY8VAA1WUvT5pZEXuIKW9d1qgaEXsx8c67s/qQImPIp0NDq/xGHB+m4cSm6UaUQvrO+2jLFr1yMMRRn8TuXrV9k2aPHixTVbl8UCWcwcN26c6tq1q5Ve8sBpBWPTK7GlF1sPirbqaTrIkAZdm7AbYSZf3h9zzDFV806UQeitt95Sko5fskB4h2R2kBdrwRdxYX2bP3++Gjp0qJ+i3StzwQUX6G2zXDvQS2+9BV6XLl0iQ7dy5Up166236q0c4mYPSeO6F9nRFAugl/h6qRWG++67T/Xv39//s2QTkb2cu3XrlmLksqkavdTWS/A+SL7sFuOhN7dIVk8xOvbo0aPKiC+LPIsWLdIvbyu3VZQIi0HglFNOUWuttVY2AW+wVfRSf34Jbs8ruOUFvsRdtt2sd3z44Yfa3Fq5bafrL3HRS7zr0Weffaa3bJXthOQQk6Lc92y22WYtJIOhqMFJLCenJ3k+iup6UBth5SVLmpgeJcte+/bto6rM9d+ZX+LNLyZBFDORfIAjH3JUZno1+bDDpL1mlkUv9vTC+m4zlZt+W6bXI1vrsrbqSZ9QdAtFn18aeYEr9FjfrdYQeon+TXklWN8lQ1F8tdQuyfquDYr5qKOR6xHruy1j6Nr1CENRBr9D+cL6T3/6k5KvZDt27KhWrVqlnn/+eZ2yNrg1jGz/ImnWd9ttt4Z7ygNnwwgzqcCWXmw9KNqqJxOYgUZdm7CTMnvzzTfVyJEjqzI1yEL21KlTVa9evWpWK4uZ8iJWMsx4h7xUk22sBg8erFq1alXzXDEhHXHEEaHZISZOnKhOPvnkpMPJ7Dz0Ul8vXmCWLl2q5It+2VKx8pAthvr06aO38pSX+H//+9/V448/3sJwJOXEiCQZSeppLDMhxGwYvcTTSy2csmghOhJjmneceOKJ2hDgapaQetJBL7X1Us9YHSfbkNxbn3766eraa6/1QyDmtLvuukt179495i86X8XQS/355eOPP9bxlY83JCujGNDk5WyUmciLctg9zPDhw9XkyZOdfPmPXqKvR7IVhNyfSmZNOWptdeZpBENRvubEJL1J+nwU1Zbcw8o9sGwn3aZNGyXPzpIxTwyuwUM+3JDyG2ywQVS1uf0780v0/GISvB9++EFv6yr3N5Vrg0XYflM4oBd7emF91+SXle+ySa5HttZlbdWTB8JFn18aeYEr8WF9t1ql6CXer5b13dWc0Es8vbC+i16ilML6bktCrs0vGIqiVN7Evy9btkxdddVV+mV95eKBfB15yy23KHn50cjBA2cj9PJ3rqlebD0o2qonD0Rdm7CTMBNDmnxpX7ntixg2rrnmGp0pLcgg2IY8PMhX/ZXny0sWWeSUTEWdOnWqOkUeUufNm6f/JjcJUla2iZDUlt4xbdo0NWTIkCTDyfQc9BKtl7CXsKK3c845J/QrbFk0f/XVV3V2kcoMIqIbefk7aNCgSI1mKoo6jaOXaL3Ui93ChQvVQQcd5Gc4E01I1ggxpRXxQC+19VLrgdPk5ZpknZFrmWxp5R2SKU9Msy5mKUIvjc0vUXOIZLeS7dIke4h3SJYa2WrGRRMaeonWS3CbkVpbnXl6wFAU9SvK998bfT4yHV2t+12pJ44x1rS9ZpZnfomeX+LGQ56j5YMf+fCmcj1w5513VjfffLOSjw1dP9CLPb2wvuv6r2F1/5Nej2yty9qqJw/RKPr80qihSGLE+u4apaKX6F8t67voxda9J+u7bJHn/ZpY320597p2PcJQFH39bGqJWl8kSfr1K664Qr+YT3rwwJmUXH7PM9GLrQdFW/XkgaprE7YJM3kZJi9HRo0aVZUBxsRM5LUXtpe7/E1e8MsC50477aS/wA3LOCNbpP3nP/9RF110kd99DEUmkWxOWRt6+frrr/WX/ZLBwTviZtkLyyAiWbTk5e22227bHAiWW2F+qd5j3ASv6PHiiy+u2hrx4IMP1i9T1ltvPZOqnCmLXmrrJeyBM8kWVKIfydbnHfvss4/ezmj99dd3RideR9FL8vklbrDDdCdZj8SM7dqBXurr5ZNPPtFbnXnb3NXb6syLPYYi134Fq/tr4363kZGH3e9Kfa4+G0nfmV/sXI++/fZb/XGhPDMX1UyEXuyZiYQl67uNzMbZn9vo9cjWuqyterInWuzrkfC1YSiSeljfXa3WIt+/2NAL67vVsxp6ST7Ls767+hm0SEcj1yPWd1sqwbX5BUNRDn/N8mWSvISXL6e9Y8MNN1Rz5sxR22yzTeIe88CZGF2uT4yrF1mYkkw18vLMO+RBwnQ7PR44cy0Hf7FcMnmccsopeqsP7xCDhmznIC/mozITVY5Sbnwefvhhdcwxx1TVF0XivPPO0waT//mf/1Hjxo3zi/NCLopcc/8u8bWhl7AvDmTLTtm6LM4RfKEn57i8xZVrN4RxYiRlbOmlXnuSgW/YsGF6ixDvkIxV8sK3qAd6qR3ZsAfOJGagsL26G723zkqP6CV98mH3zRdccEHV81n6vbDTAnqpzVGeoyZMmKDOOOMMXUjMivKsJBnQ6h0Yiuxos5m1NOP+Jc54ZEtGMbfOnTvXLz5gwACdFW3dddeNU0WuyjC/NB4O2eZXthiv3GZcau3bt6/+UEMy5BXlQC/2Isn6rj2Wza7JxvWI9d2WUSvq/OKNtJEXuJW0WN9dTQO91J/5WN+t5oNekl8pWd/FUFSpHtZ33b9/wVCUfD5M9cz33ntPb/VSuc1Qoy/TeOBMNWSZVh5HL+Iul/TZ119/vd/XJF9DfvTRR3q7qieffFLXY8PslhW8It4QyosRmSvOOuusqq8bxUx07bXXKnkJa2ImqozNkiVL1GmnnVa1NVVY7Lbbbju9ILrHHnvotmQ7K/nPO5599lmd2ci1A73UjljYFwfDhw/Xi+Dt27ePHerHH39cG968L3O33HJLdffddzuZ4h+9xA57i4JBHciWr9OnT1fdunVLXmnOz0QvtQMUvO+QknI/I+Z7yY4X9/jiiy/0tmeVL3EfeeQRtddee8WtIjfl0Ev6oVi1apU2mUiGWO9Iorv0exrdAnqpzWj+/Plq6NCh/vaasmWvZMhr27ZtXbAYiqJ1l6cSaT4fJRnnfffdp/r37++fypaKSSimd04z9fLZZ5/prcIrP/qSke233356i3J5hi/SwfXIXjRZ37XHspk12ZpfWN9tGbUizi+Vo7RlKPLqZH23OsMgGUTWqI31XeYXm2vxrO9iKKr8RbG+6/78gqGomU8OBm2FPRyceeaZ6sILL1RrrbWWQU1rivLAmQibEyfF0cv333+vv6q+9NJL/TFNnTpVZ4EwOYJOUps3GSb9sFG2aA+cYsIQI4+8ZK08JEZiJtpxxx0bxibb7P3tb3/TJg/JHvLiiy/qOmVrK6lfjJC77rqrvz1jUJssmDccAmsV2NRL2BdySeaXzz//XL/wl4xY3sELf2shb6gim3qp1xFbixcNDTaDk7ke1YYelhkxSaYYWwvvGcijRZPopTlRkOeuygyLNragbk7Pq1tBL+HUg5lixOwuH1t07do1MkwYiiIR5aZAs+5fTAYc9mUm97smBNMr20y9yMvc0aNHK4l95SHPQpI5rVOnTukNNKOauR7ZA8/6rj2WzarJ5vzC+m7LqBVtfgmO0LahSOpnfXcNZQxFa1iwvsv8YutdH+u7q7XE/LLmN8X6rvvzC4aiZj05JGjH9iI2D5wJguDQKXH0Il9ZyzZY3pHkhZwYSCT9tpdBZO+991ayqN6xY0eHaK3uapEeOGt93SgvRyQrVVaZPaRfgwcP9rcu2n333bVeNtpoI/SSIQHberG1FeI333yjv9KdMmWKTydJJrUM0fpNM78ki8K///1vvRXIjBkz/AoazdCYrCfNPQu91OYdZgRKcv+Coai5mo7bmu3rUdx2o8rJok8ww2KjH3dEtZnW35lfwskGn41t8ycjp22i5vXldX4Ju2/mftc8vrbPaKZeXnjhBb2d+OLFi6uGccIJJ+gsabL9YhEPrkf2osr6rj2WzagpjfmF9d3qyBVpfgnTZBqGIlPts75rSiy78o3ohfXdlnFjfkmmZdZ3V3PDULRGP6zvuj+/YChKNh825aw4BhGTjvDAaULLvbJx9HL//ferAw880B9cki+tg3XIi9+rrrpK/fznP3cOWlFuCD/44AN13HHHVW3jIsE49NBD9VYdXbp0ySw2r7zyijrggAP8rSTki0tJ3+7iIil6qS0jWw+c0kJwLktiHMhM8BUNo5dkUXj99dfVgAED1NKlS3UFLmc1MyGAXmrTCjN2JNl6KuzB9a677lIDBw40CVUuyqKX+mEQzaxYsULJthKffvqpvkc13TbG1kJHHgSDXsKjgKEonAt6Sf9Xi6EofcamLTTreVquT5KJVcxE0qZ3yLPxOeecozMWRW25aDq2PJVnfrEXDdZ37bFMu6a05hfWd6sjV5T5pZYeGzGI2NI467u2SKZfTyN6YX23ZXyYX5JplvXd1dwwFK3RD+u77s8vGIqSzYd1z3rppZfUU089pd566y31v//7v2rPPffUW00FLz71KrH146psgwfOFIJtocpm6iV4IU+SLUa2TDvrrLP8kcsWW/LFtotHEW4IJWX+iBEjlPy+K4+8fN0o2ZFGjRqFXnLyA0lLL2EPnHId3G233YxGToYiI1ypF05LL/U6HtxGRsxFN910k1p33XVTH2+WDXA9qk9fttk87LDD/EJJdBGcp+TlnWwzssMOO2QZ+kRto5fa2L744gu9debcuXP9QkmynAW/wJXKMKAlkquVk9K4HmEoCg8N80ttyX777bd6bpF1nldffVUbQq688krj+92w+WX27NmqX79+Vn4vzawEvcSnLWt8cj8jHwItX77cP7FDhw7q6quv1vc5rVq1il+hgyXRi72gsb5rj2WaNaVx/+L1l/Xd6sgVYX6pp8VGDCK2NM76ri2S6dfTiF5Y320ZH+aXZJplfXc1NwxF1fphfdft+xcMRcnmw7pn3Xbbberwww/3yxx88MHq5ptvVuutt17s1sJSwk2cOFHJF9lJDx44k5JL97xm6uXzzz/XL1nkqzg55GXaQw89pGRbrDhHmC7lZdxee+0V5/TclXH9hlAyeBx//PH6hWjlcd5556kxY8aodu3aNcRc6pdF8nfffVd/6b/jjjuqyy67TLVp0yZWvfJST8xOM2fOTKS3WI00sRB6qQ37q6++0l/UivHDO5K8wA2bY3jB0kSRVzSV9vwSNqrvv/9eG7DFuOod5557rpL/TEzZ2RBrrFXml/r8ggvmG264oZo1a5bq2bNnbPDBOnbaaSd1xx13GGeuid1gigXRS224q1atUmeccYbO0OgdSTJyynPT7373O3+LX5ezpaGXcL3IV9aVH0mY/GTFELJo0SL/lM0337zFXCIfXWyzzTYm1eaiLHoxu9+dMGGCXqMxuU8JfuEv17Q5c+aglwx+Ac2635UXCfJMLNvPV2Ymkux51157rdpnn32MNJQBKitNMr9YwagrYX3XHsu0akp7fmF9tzpyrs8vUTpsxCAidbO+i17kJb48s0QdrO+2JMT8EqWaln9nfXcNEwxF1fpgfdft6xGGIvP5MPKM4AKRmDZk8aBPnz6R53oFnn76af2F0rJly/Q/mRo/whrigTM2/qYWbKZe5AJ28cUX6xe23iH/v7ysXWuttSLHvXDhQnXQQQf5ukyS4SiykSYWcPmG8JNPPlHygkzMFt4h84S8vJCMQK1bt26Y5JIlS9Tvf/979cYbb+i6TOMtRifJIvHll1/q85OYKxsehMUK0Et9mPLyVhbJvSNJvINzDC9wLQrYoKpmzC9h3SmSocwAty7K/FKfmFxH5Iv+22+/PdH9i9z/yBx16qmn+ucnMZmYxjWt8uilPln5kEO25PWOLbbYQk2fPl1169YtVkgkC8nZZ5+txCjgHcOHD1eTJ09W7du3j1VHngqhF/vRCH5t6er2rGFk0IvZ/a5ko5YPhMQUFOeQxfXx48dXmdnETCLXt/XXXz9OFbkqg17ihUMyt8pHh5Vmoi233FKbieSjnbIc6MVepFnftccyjZqa8TzN+m515FyeX+JosFFDEeu76CWuoUhIsb6LXkz0EjaHsb67hgqGomqFsL7r9vyCoSjOXZthmWBWDjl92LBhOo3xOuusE1lb2INHkhezwYZ44IxEn0mBZusl+MJeXrLIFg7du3evO/6VK1fqry9vvPFGv5yJGSkTuBGNuvrAGfaiS8xEcsMvC5U2zESCLuzm795771WHHHJIZDjD5jHJXiMZi1w90Ev9yAXnFiktL0eGDBkS64vbsDmGF7jN/7U0a34JG5lkQxMztRht5XDZUGYaOeaXaGLBF/jyVf+MGTPUtttuG3ny22+/rQYNGqQWL17sl417PYusPIMC6KU+dNmO6NBDD1USd++QTDTnn39+rHukoCFa7rHkenbggQdmEO3Gm0QvjTMM1oChyD7TRmts1v1L2P3uDTfcoE2McbIUhRlLkmQ5apSXrfOZX6JJvv/++2ro0KFVW5Rvv/326pprrnEyK1X0iGuXQC+N0Ks+l/Vdeyxt19Ss65H0m/XdNdFzdX6Jq79GDUWs71aTRi/1lcf6Lnpp1FDE+u4aDWEoajnfsL7r7v0LhqK4d26G5YI/CjldtgqSL6PrvewXh97pp5+uv1TyDluL2DxwGgaxicWbqZevv/5aG4Nk72PvkBcksqDVpUuX0FF/9913+itt2ULCO+IakZqI0bgpVx8gJCuRbF3nZf6JO78YA1JKb9dY+ZV/79691a233qo23njjmtWFzWP9+vXTZrTOnTsn6UYuzkEv9cMQNrfIC/+//OUvSnRT7yWLnCtfa8t2fZXXPjEL9O3bNxfxN+0EejEl1jJ1v2lWNPMW83MGeomOxaeffqqOOuoodf/99/uFZX6QrDFiPqt1hBlcxWwi90Em2xFH97B5JdBLfdZy3yrZNyVrY+U1ZcqUKWrw4MGqVatWNSt44YUX1DHHHFNlPjP5MKR5KojfEnqJzypuSQxFcUk1r1yzno9q3e9OnTpV9erVq+6A33zzTf1ctWDBAr+cbD0+bdo01bVr1+bBstgS80t9mGHGAnk+iqMXi2HKTVXoxSjCxgYAACAASURBVF4oWN+1x9J2Tc26Hkm/Wd9dEz1X55e4+mvUUCTtsL6LXuJseVZrbmF9d41+MIhEz1zB+xTWd6OZuVLCxvWI9V13r0cYilL6pa5YsUKdcMIJOv115fGnP/1JbwkTTIn9ww8/qFdffVV/OfvAAw9UnWPyRW294fDAmVKwLVTbbL28/PLLeiuqypTb8lLu0ksvVT169Kh68f/ZZ59pM5G8hKk0sMjLf9FynK3SLCBKpQoXHzjDLriSwUxejHbq1Mk6p7AvKmtppdY8VpRFU/QSLS/JBnHEEUdUvSjp0KGDNiMeeeSRqmPHjlWVyEPYe++9p8455xx15513Vv1NDLiyRWPbtm2jG85hCfRiHpTgC1oxTorZVYzVRT/QS7wIh2V2kEWxcePGqf79+1fNF941Sbaukowz3iH34PLydo899ojXaA5LoZfooCxdulSbrytf3Mtcctppp6nRo0e3yBorWfIkC5HoZfny5X4DsiWNXJ/ESO/qgV7sRw5DkX2mjdTY7Oej119/XWdUrMyCJs87F110kb4WtWvXrmo48sJXsuLJ39955x3/bzInuWyel4Ewv9RX7tNPP621smzZMr9gEdZRkv5e0UtSci3PY33XHkubNTX7eiR9Z313dQRdnF9MtGfjBS7ru2uIo5do9bG+i17iGtDC1MT67hoqGNDC5xvWd928f8FQFH39TFxCFotkex950Ks8ZOFIvkTbaaedVJs2bZTcFD722GNq0aJFLdqSL2Qvv/xyKy/TeOBMHMqmnNhMvciFTF6OjBo1qsokJAOVLyt32WUXrTnZMmLu3LlVL1akzLHHHquzibRv374pbNJqxMUHiPvuu08vVNs+5OWqbE0VdsiWeEcffXRdrdSax0RH1113nd5qJs42ALbHZbM+9LKGZj29hN0Qypkm1z7JHiLbhG6wwQY2Q9jUutBLPL1UBuXCCy/UxhDvkGx6kt1R7pWKfqCXeHqpd/8iix19+vTRGfTEAC331pVmEq+FOBlD86439BJPL7WuR2J0Fa1stdVW2hgvi6VPPvlkldFeWhCDgGSN3WeffZy+h0Ev8fRi8rvHUGRCK/2yzX4+kmuRbANw3HHHtXhOlnlDvsD1TIi15he5L46TNS19eo21wPxSe36R7ERjxoxRkyZNagxy4Gwxuja6DYXVDhlUhl7sXY9Y3zUQXhOLNvt6JENjfXd1gF2cX0ykacNQJO2xvoteTHTH+i56MdFLZVnWd9fQwFAUriLWd92cXzAUJZ0VY54nX8cef/zxVV9GxzxVZ3SQ7ES2vszngTMu+ezKNVMvsh2EGD1EY5WZh6JGX4QX/d4YXXvglK/nZT6RLcdsH/UMIqIVScsuL/dNtCIv7MQUIl9l1ttexPZY0qoPvcRbAJUbQnnoFMNi5VfYceMihkV58BD9uHygl3h68UqtWrVK3/dcccUV/okXXHCBGjt2rMsyiN139BJfL5J5SDI9SKaZykyLUbDlflq2wJK5qd72w1H15OHv6CWeXhq5HolB7corr1R7772302YiIYVe4unF5LeNociEVrpls3o+kvll5syZOmOvybVIaIjp6M9//rP+SMT1ZyTml9rzi3ycJWsnlZmsbPwaMBTZoBivjqzmlzi9Y303DqXmlslSL6zvune/a6pOW4Yi1ndXk3ft/iUrvTTyPC19Zn3XNHLZlLc1v7C+y/xiqmDWd927HmEoMlV5gvLyUHHDDTfoFNeVKfRrVbXrrrvqL/RlKwabC0w8cCYIXganNFMvMmnPnz9fm4peeumluqOVl/uyLZFkqnE9M5E3UNceIGSxevDgwer555+3rsx6hiJpTB4innjiCf3CP0orUn7YsGF6C8euXbta72tWFaKX2gvmYTGptV1irfj99re/VWeeeaY65JBDnN3mrHJs6MVML7IdiJgWZftG74ial7KaC9JoF72Y6UVKS8r2c889t8X2wmHxkXvr8847T/Xu3dt5c4iLC6BZ3r8Ir3/84x9aK7K1UJQxWoxnsi2wPIsV5R6G+cV8foma5zEURRFq3t+znl9MrkXML83TRa2WmqmX+++/Xx144IHWB42hyDrSmhU2Uy+mo2J915RY+uWz1gvruz+pCjIZIWprnvVd917gms5gtg0irO8yv5hokPVd9GKiF9Z33dILhiJTdTdQfsWKFeqZZ57Ri9mLFy/2tzgTo8Z2222nt0GTlPo9evRI5ctpHjgbCF4GpzZTL3Khl21B5CvLhQsXqhdffFGPWL6e3H777VXfvn3VAQccoDp37pwBifSadO0Fi2R7GThwoJ4/bB9xX9zL1yyilXvuuaeFVmRxU17WHnTQQVo7rm9xFmSMXpK9kPv000+1cXHevHktrn2imR122EHtt99+eq5xPWtIpWbQi5levvrqKzV69Gh10003+SfGnZdsz4dZ1IdezPTilZbFUFm8nzVrlja9yvXRyxQhc4tck5hfslB0dZt5uH8Rrfzzn/9UDz74oN7eTLaa9rLoSTYief6SbYr23Xdf9ctf/rJQ9zDML8nml3q/HAxF2c8rXg/yNL888MAD6uGHH666FjG/5Ecr0pNm6iU4T9gigaHIFsnoepqpl+jeVJdgfdeUWPrl86IX1ndXxxpDUbTmWd9dwwi9ROtFSrC+y/wSRyms77plEIkT08oytg2LrO+6pRcMRaa/GMrnmoBrC+a5hlmCzqGXEgTZ4hDRi0WYJagKvZQgyBaHiF4swixBVeilBEG2OET0YhFmCapCLyUIssUhoheLMEtQFXopQZAtDhG9WIRZgqrQSwmCbHGI6MUizBJUhV5KEGSLQ0QvFmGWoCrX9IKhqASiLNMQXfsBlik2eRwresljVPLbJ/SS39jksWfoJY9RyW+f0Et+Y5PHnqGXPEYlv31CL/mNTR57hl7yGJX89gm95Dc2eewZesljVPLbJ/SS39jksWfoJY9RyW+f0Et+Y5PHnqGXPEYlv31CL/mNTR575ppeMBTlUUX0KTEB136AiQfKiVYIoBcrGEtTCXopTaitDBS9WMFYmkrQS2lCbWWg6MUKxtJUgl5KE2orA0UvVjCWphL0UppQWxkoerGCsTSVoJfShNrKQNGLFYylqQS9lCbUVgaKXqxgLE0l6KU0obYyUNf0gqHIStipJC8EXPsB5oVbWfuBXsoa+WTjRi/JuJX1LPRS1sgnGzd6ScatrGehl7JGPtm40UsybmU9C72UNfLJxo1eknEr61nopayRTzZu9JKMW1nPQi9ljXyycaOXZNzKehZ6KWvkk40bvSTjVtazXNMLhqKyKrWg43btB1jQMDgzLPTiTKhy0VH0koswONMJ9OJMqHLRUfSSizA40wn04kyoctFR9JKLMDjTCfTiTKhy0VH0koswONMJ9OJMqHLRUfSSizA40wn04kyoctFR9JKLMDjTCfTiTKhy0VH0koswONMJ1/SCocgZadHROARc+wHGGRNl0iOAXtJjW8Sa0UsRo5remNBLemyLWDN6KWJU0xsTekmPbRFrRi9FjGp6Y0Iv6bEtYs3opYhRTW9M6CU9tkWsGb0UMarpjQm9pMe2iDWjlyJGNb0xoZf02BaxZvRSxKimNybX9IKhKD0tUHMGBFz7AWaAiCYrCKAX5GBCAL2Y0KIsekEDJgTQiwktyqIXNGBCAL2Y0KIsekEDJgTQiwktyqIXNGBCAL2Y0KIsekEDJgTQiwktyqIXNGBCAL2Y0KKsa3rBUIRmC0XAtR9goeA7OBj04mDQMuwyeskQvoNNoxcHg5Zhl9FLhvAdbBq9OBi0DLuMXjKE72DT6MXBoGXYZfSSIXwHm0YvDgYtwy6jlwzhO9g0enEwaBl2Gb1kCN/BptGLg0HLsMvoJUP4Djbtml4wFDkoMrpcm4BrP0BimS0B9JItf9daRy+uRSzb/qKXbPm71jp6cS1i2fYXvWTL37XW0YtrEcu2v+glW/6utY5eXItYtv1FL9nyd6119OJaxLLtL3rJlr9rraMX1yKWbX/RS7b8XWsdvbgWsWz765peMBRlqxdat0zAtR+g5eFTnSEB9GIIrOTF0UvJBWA4fPRiCKzkxdFLyQVgOHz0Ygis5MXRS8kFYDh89GIIrOTF0UvJBWA4fPRiCKzkxdFLyQVgOHz0Ygis5MXRS8kFYDh89GIIrOTF0UvJBWA4fNf0gqHIMMAUzzcB136A+aZZ/N6hl+LH2OYI0YtNmsWvC70UP8Y2R4hebNIsfl3opfgxtjlC9GKTZvHrQi/Fj7HNEaIXmzSLXxd6KX6MbY4QvdikWfy60EvxY2xzhOjFJs3i14Veih9jmyNELzZpFr8u1/SCoaj4mizVCF37AZYqODkcLHrJYVBy3CX0kuPg5LBr6CWHQclxl9BLjoOTw66hlxwGJcddQi85Dk4Ou4ZechiUHHcJveQ4ODnsGnrJYVBy3CX0kuPg5LBr6CWHQclxl9BLjoOTw66hlxwGJcddQi85Dk4Ou+aaXjAU5VBEdCk5Add+gMlHypk2CKAXGxTLUwd6KU+sbYwUvdigWJ460Et5Ym1jpOjFBsXy1IFeyhNrGyNFLzYolqcO9FKeWNsYKXqxQbE8daCX8sTaxkjRiw2K5akDvZQn1jZGil5sUCxPHeilPLG2MVLX9IKhyEbUqSM3BFz7AeYGXEk7gl5KGviEw0YvCcGV9DT0UtLAJxw2ekkIrqSnoZeSBj7hsNFLQnAlPQ29lDTwCYeNXhKCK+lp6KWkgU84bPSSEFxJT0MvJQ18wmGjl4TgSnoaeilp4BMOG70kBFfS01zTC4aikgq1qMN27QdY1Di4Mi704kqk8tFP9JKPOLjSC/TiSqTy0U/0ko84uNIL9OJKpPLRT/SSjzi40gv04kqk8tFP9JKPOLjSC/TiSqTy0U/0ko84uNIL9OJKpPLRT/SSjzi40gv04kqk8tFP9JKPOLjSC9f0gqHIFWXRz1gEXPsBxhoUhVIjgF5SQ1vIitFLIcOa2qDQS2poC1kxeilkWFMbFHpJDW0hK0YvhQxraoNCL6mhLWTF6KWQYU1tUOglNbSFrBi9FDKsqQ0KvaSGtpAVo5dChjW1QaGX1NAWsmL0UsiwpjYo1/SCoSg1KVBxFgRc+wFmwYg21xBAL6jBhAB6MaFFWfSCBkwIoBcTWpRFL2jAhAB6MaFFWfSCBkwIoBcTWpRFL2jAhAB6MaFFWfSCBkwIoBcTWpRFL2jAhAB6MaFFWdf0gqEIzRaKgGs/wELBd3Aw6MXBoGXYZfSSIXwHm0YvDgYtwy6jlwzhO9g0enEwaBl2Gb1kCN/BptGLg0HLsMvoJUP4DjaNXhwMWoZdRi8ZwnewafTiYNAy7DJ6yRC+g02jFweDlmGX0UuG8B1s2jW9YChyUGR0uTYB136AxDJbAuglW/6utY5eXItYtv1FL9nyd6119OJaxLLtL3rJlr9rraMX1yKWbX/RS7b8XWsdvbgWsWz7i16y5e9a6+jFtYhl21/0ki1/11pHL65FLNv+opds+bvWOnpxLWLZ9tc1vWAoylYvtG6ZgGs/QMvDpzpDAujFEFjJi6OXkgvAcPjoxRBYyYujl5ILwHD46MUQWMmLo5eSC8Bw+OjFEFjJi6OXkgvAcPjoxRBYyYujl5ILwHD46MUQWMmLo5eSC8Bw+OjFEFjJi6OXkgvAcPiu6QVDkWGAKZ5vAq79APNNs/i9Qy/Fj7HNEaIXmzSLXxd6KX6MbY4QvdikWfy60EvxY2xzhOjFJs3i14Veih9jmyNELzZpFr8u9FL8GNscIXqxSbP4daGX4sfY5gjRi02axa8LvRQ/xjZHiF5s0ix+Xa7pBUNR8TVZqhG69gMsVXByOFj0ksOg5LhL6CXHwclh19BLDoOS4y6hlxwHJ4ddQy85DEqOu4RechycHHYNveQwKDnuEnrJcXBy2DX0ksOg5LhL6CXHwclh19BLDoOS4y6hlxwHJ4ddQy85DEqOu4RechycHHbNNb1gKMqhiOhScgKu/QCTj5QzbRBALzYolqcO9FKeWNsYKXqxQbE8daCX8sTaxkjRiw2K5akDvZQn1jZGil5sUCxPHeilPLG2MVL0YoNieepAL+WJtY2RohcbFMtTB3opT6xtjBS92KBYnjrQS3libWOkrukFQ5GNqFNHbgi49gPMDbiSdgS9lDTwCYeNXhKCK+lp6KWkgU84bPSSEFxJT0MvJQ18wmGjl4TgSnoaeilp4BMOG70kBFfS09BLSQOfcNjoJSG4kp6GXkoa+ITDRi8JwZX0NPRS0sAnHDZ6SQiupKe5phfnDEUl1RXDhgAEIAABCEAAAhCAAAQgAAEIQAACEIAABCAAAQhAAAIQgAAEIAABCEAAAhAoCIEff/wx1yPBUJTr8NA5CEAAAhCAAAQgAAEIQAACEIAABCAAAQhAAAIQgAAEIAABCEAAAhCAAAQgAIGiEcBQ1GBEgymfGqyO0yEAAQhAAAIQgAAEIAABCEAAAhCAAAQgAAEIQAACEIAABCAAAQhAAAIQgAAEIJApAQxFDeLHUNQgQE6HAAQgAAEIQAACEIAABCAAAQhAAAIQgAAEIAABCEAAAhCAAAQgAAEIQAACEMgVAQxFDYYjaCjKO9AGh8vpEIAABCAAAQhAAAIQgAAEIAABCEAAAhCAAAQgAAEIQAACEIAABCAAAQhAAAIFI+Ca/+UnP+bcoeMa0ILpmeFAAAIQgAAEIAABCEAAAhCAAAQgAAEIQAACEIAABCAAAQhAAAIQgAAEIAABCDRIwDX/C4aiBgPO6RCAAAQgAAEIQAACEIAABCAAAQhAAAIQgAAEIAABCEAAAhCAAAQgAAEIQAACEKhHAEORZX24BtTy8KkOAhCAAAQgAAEIQAACEIAABCAAAQhAAAIQgAAEIAABCEAAAhCAAAQgAAEIQMBxAq75X8hQ5Ljg6D4EIAABCEAAAhCAAAQgAAEIQAACEIAABCAAAQhAAAIQgAAEIAABCEAAAhCAQL4JYCiyHB/XgFoePtVBAAIQgAAEIAABCEAAAhCAAAQgAAEIQAACEIAABCAAAQhAAAIQgAAEIAABCDhOwDX/CxmKHBcc3YcABCAAAQhAAAIQgAAEIAABCEAAAhCAAAQgAAEIQAACEIAABCAAAQhAAAIQyDcBDEWW4+MaUMvDpzoIQAACEIAABCAAAQhAAAIQgAAEIAABCEAAAhCAAAQgAAEIQAACEIAABCAAAccJuOZ/IUOR44Kj+xCAAAQgAAEIQAACEIAABCAAAQhAAAIQgAAEIAABCEAAAhCAAAQgAAEIQAAC+SaAochyfFwDann4VAcBCEAAAhCAAAQgAAEIQAACEIAABCAAAQhAAAIQgAAEIAABCEAAAhCAAAQg4DgB1/wvZChyXHB0HwIQgAAEIAABCEAAAhCAAAQgAAEIQAACEIAABCAAAQhAAAIQgAAEIAABCEAg3wQwFFmOj2tALQ+f6iAAAQhAAAIQgAAEIAABCEAAAhCAAAQgAAEIQAACEIAABCAAAQhAAAIQgAAEHCfgmv+FDEWOC47uQwACEIAABCAAAQhAAAIQgAAEIAABCEAAAhCAAAQgAAEIQAACEIAABCAAAQjkmwCGIsvxcQ2o5eFTHQQgAAEIQAACEIAABCAAAQhAAAIQgAAEIAABCEAAAhCAAAQgAAEIQAACEICA4wRc87+QochxwdF9CEAAAhCAAAQgAAEIQAACEIAABCAAAQhAAAIQgAAEIAABCEAAAhCAAAQgAIF8E8BQZDk+rgG1PHyqgwAEIAABCEAAAhCAAAQgAAEIQAACEIAABCAAAQhAAAIQgAAEIAABCEAAAhBwnIBr/hcyFDkuOLoPAQhAAAIQgAAEIAABCEAAAhCAAAQgAAEIQAACEIAABCAAAQhAAAIQgAAEIJBvAhiKLMfHNaCWh091EIAABCAAAQhAAAIQgAAEIACBQhL4+uuv1cknn6yuv/76hsa39tprq6222kp16dJFbbvttmrXXXfV/7tNmzYN1cvJEGgGgX/9619qyJAhat68ebq5LbfcUt19991q8803b0bztAEBCEAAAhCAAAQgAAEIQAACEIBAEwm45n8hQ1ETxUFTEIAABCAAAQhAAAIQgAAEIAABCKwmYMtQFMZTzBjjxo1T/fv3V23btgU5BHJLAENRbkNDxyAAAQhAAAIQgAAEIAABCEAAAtYJYCiyjNQ1oJaHT3UQgAAEIAABCEAAAhCAAAQgAIFCEkjTUOQBGz16tLr44otV+/btC8mQQblPAEOR+zFkBBCAAAQgAAEIQAACEIAABCAAgbgEXPO/kKEobmQpBwEIQAACEIAABCAAAQhAAAIQgIA1AmGGIskstMkmmxi18cEHH6h33nmn5jmXXXaZOvXUU1Xr1q2N6qUwBJpBAENRMyjTBgQgAAEIQAACEIAABCAAAQhAIB8EMBRZjoNrQC0Pn+ogAAEIQAACEIAABCAAAQhAAAKFJBBmKLrgggvU2LFjjce7cuVK9fTTT6urrrpKzZs3r+r8tddeW82cOVP16dPHuF5OgEDaBDAUpU2Y+iEAAQhAAAIQgAAEIAABCEAAAvkh4Jr/hQxF+dEOPYEABCAAAQhAAAIQgAAEIAABCJSGgE1DkQdN6hw/frw677zzqjgOHz5cTZ48ma3PSqMudwaKocidWNFTCEAAAhCAAAQgAAEIQAACEIBAowQwFDVKMHC+a0AtD5/qIAABCEAAAhCAAAQgAAEIQAAChSSQhqFIQK1YsUKdcMIJ6rbbbvO5bbHFFmr69OmqW7duhWTJoNwlgKHI3djRcwhAAAIQgAAEIAABCEAAAhCAgCkB1/wvZCgyjTDlIQABCEAAAhCAAAQgAAEIQAACEGiYQFqGIunYo48+qvr27VvVx9mzZ6t+/fo13G8qgIBNAhiKbNKkLghAAAIQgAAEIAABCEAAAhCAQL4JYCiyHB/XgFoePtVBAAIQgAAEIAABCEAAAhCAAAQKSSBNQ9E777yjBg4cqBYvXuyzmzZtmhoyZEghWTIodwlgKHI3dvQcAhCAAAQgAAEIQAACEIAABCBgSsA1/wsZikwjTHkIQAACEIAABCAAAQhAAAIQgAAEGiaQd0OR9G/BggVq5syZauHCherFF1/UY+7QoYPabrvt1M4776wOPvhg9V//9V+qVatWxjx++OEH9f7776v7779fPfHEE9r89MEHH+h6Nt98cyXbtPXq1Uvtvffe+n8naUPq+vHHH9U///lP9cADD6iHH364qp0ePXqoLbfcUu277766nXXWWSf2OP7617+qoUOH+uWfffZZzWTlypV6u7mpU6dqfptssonafvvtNavdd99dnXnmmerWW2/1z7vuuuvUH//4x9jtSsHvv/9ejR07Vl166aX+eRMnTlQnn3xy3XqEuZjN5syZo+bPn69eeukltXz5cn3ODjvsoLbeemt14IEHql133VW1a9fOqE+Vhb/77ju1aNEiHdvHHnvM147w3m+//dTgwYPVb37zGyWLiBiKEmPmRAhAAAIQgAAEIAABCEAAAhCAgHMEMBRZDplrQC0Pn+ogAAEIQAACEIAABCAAAQhAAAKFJJCmoej1119XAwYMUEuXLvXZxc1Q9O2336p7771XXXDBBdp8EnXsv//+6vzzz1diFgmuYdQ697XXXtP1i1kpzpGkDalXDEvnnnuuNvhEHWKUOuecc9TRRx+t2rdvH1VchRmKOnfurI4//nj1yCOPhJ4vhh8xR40aNcr/+x/+8Ad1zTXXqLXXXjuyTa/ARx99pLNNPfnkk/qfxHw1ffp01a1bt9A6xFQlBh9hIcaqqEP6OG7cONW/f3/Vtm3bqOL+3+O2I2M94YQT1BlnnKFWrVqlxzJv3jxdjxi87r77bs2JAwIQgAAEIAABCEAAAhCAAAQgAIFiEXDN/0KGomLpj9FAAAIQgAAEIAABCEAAAhCAAAScIJCWoUhMHTfddJM2xniHGDjE5CJZaOodH3/8sRozZoy6/fbbjRhK/Zdccok2yrRu3brmudI3yUZ05JFH+tmI4jYkbVxxxRXq8MMPr9uG1CeZeMQUddpppxm307dvXzV58mS12Wab1e1a0FB0zz33aJPR7NmzQ8+T/ouB6te//rUaNGiQzl4kh7QzY8YM1b1797godOYfySTkHcOHD9d9DjNCiUHshhtuUGeffbb68ssvY7chBcXsNGHCBNWpU6fI8yQrkYz/lFNO8bMeRZ10zDHHaL2JbjAURdHi7xCAAAQgAAEIQAACEIAABCAAAfcJYCiyHEPXgFoePtVBAAIQgAAEIAABCEAAAhCAAAQKSSAtQ9Hbb7+tjjjiCN+wIvD22WcfbRJaf/31a7L85JNP9NZbQUOMGGF69uypzUjy/4spRbb3euqpp1rUddlll6lTTz21puEnrG9SidQt22x17NhR1/n3v/9dPf744y0yJG244YZKMi3tscceNcchpqU777xTm1SCBhrJerPjjjvq7bbkkP5Ilh9vqzWvUtmi7JZbbtGZf2odQUORZGiSLEByyDZnso2a/F+p+8EHH9Tbid18883q5z//uTbRTJo0ya86znZlXmHJ6COZfcRc5R21sk+JyUcMQVI+eEh/hcXGG2+st1CTrFHC3NsCzSsvxqXrr79ebbDBBomZ9+vXT8dWtjeTLdA8TlKhmIrefPNN9cwzz+j6yVBUyOmOQUEAAhCAAAQgAAEIQAACEIAABDQB1/wvZChCuBCAAAQgAAEIQAACEIAABCAAAQg0nUAahqIlS5ao0aNHt9hySzIWjRgxouYYV65cqU0uU6ZM8cuIeejYY4/V9YmRp/IQ0857772ntwgT8453yDmSDeewww5r0ZYYYcaOHavGjx/v/22//fbTxphNN920xYKSmGEka40YlCq3XquXjUcqFqOTZDGqNAltt9126uKLL1a9e/duYXaSOEg2IxlL5TkHH3ywNtLU23ZXMQAAIABJREFUys4TNBR5g5KsPjLGX/ziF/44pQ0xbHXt2lX/WzDDkGxPJzFad911I3UofRw8eLB6/vnndVkxP0kMfvWrX7WIUZixSraPk63PxODUqlWrqnNWrFih4yfb0VWasWQbNxlTu3btQvsnW+xJzMWg5R1i3hIz0957713FXLJHvfrqqzpjUtjWcBiKIiVAAQhAAAIQgAAEIAABCEAAAhCAgLMEMBRZDp1rQC0Pn+ogAAEIQAACEIAABCAAAQhAAAKFJGDDUCQmnS+++EItXrxYm1TEQBLMMCOmIDGDhG2H5YENmmPEGCTmIjGuBE0nlcGQMUjd5513nv/PYtqRbEhdunSpiltcI0ww2PPnz1dDhw5Vy5Yt038Sc9OcOXPUNtts00IXn376qTrqqKM0C++QDDvXXHNNi/4ET37llVfUcccdV5XZScw1I0eObGF2knPDDEVikBJjUKWZKEy8MpZhw4bpbD1RYwqef99996n+/fv7/3ziiSfqGLRt27aqqJiwBg4cqLXhHZIN6PLLL9eZpmodYhZ7+OGHdeYgz2Al5WVbNtkOLnjIlmpiDhLzkHeIyUk4/Pd//3fNdmplxMJQVMjpjkFBAAIQgAAEIAABCEAAAhCAAAQ0Adf8L2QoQrgQgAAEIAABCEAAAhCAAAQgAAEINJ1AmKHIdicOPfRQdfXVV9fdrkoMSZK9aObMmX7zUVuXVfZTstqccMIJ6rbbbvP/OSwj0osvvqgNKV7mG9leTbIT1cp641UmhpXgFmHXXXed3p4teATNNnG2LqusQzLmSLYgr4977rmnHlcwQ5OcE2YoisoE5bUlW4ydf/756sILL/Sbj7PtWRgL6fNee+1VhUJMQcJWsjt5R5yty7yycr6M5eijj/bPr5UZ6q233lKiMy87UT3zUTBecs6gQYOqTE8YimzPAtQHAQhAAAIQgAAEIAABCEAAAhDIDwEMRZZj4RpQy8OnOghAAAIQgAAEIAABCEAAAhCAQCEJpGko6tChg862c9ppp9XNRiNgH3/8cSXbe3kmmloZhuoFIVhH2BZezz33nNpll138amRrMMkcVC9bjldYTD3XXnut3jLst7/9rerVq5faeeedq7ok27bJ1ly33nqr/+/1MgyFjSesjtmzZ6t+/fq1KB40FG222WY6i0/37t1j6VV4/O53v/O5x9n2TLaZEwPOggULdBu1DE/BDEgmJh+v83GzKMm2cKNGjfLHHLUlXSWcMOMThqJY8qEQBCAAAQhAAAIQgAAEIAABCEDASQKu+V/IUOSkzOg0BCAAAQhAAAIQgAAEIAABCEDAbQJpGIokI88hhxyiDjvsMLXxxhtHAhJDx8UXX6zGjh3rl5WsObKFVXCBp15lH330kRoyZIh68skndbEwc82SJUvU73//e/XGG2/oMmJykSw6hx9+uGrdunVkX6MKBLf4SmpMCRpkzjzzTJ1JaK211qrqQtBQJOaeO+64Q3Xq1Cmqq/rvwcxQkgVp1qxZqmfPnjXPD7YpcTv33HNb9C1oVtpnn330NnTrr79+rL5JIcmiJPVfeuml/jnBzFBhGq6VPapWw6+//rrOCrV06VJdJGncYg+MghCAAAQgAAEIQAACEIAABCAAAQhkRgBDkWX0rgG1PHyqgwAEIAABCEAAAhCAAAQgAAEIFJJAmBlj8803V5tssknoeP/f//t/emuo5cuXV/3917/+td4+a99991XrrbeekRFIshJJJiMxm3jHXXfdpQYOHGjE/KuvvlKjR4/W22R5RzCzT1j2Hym7//7766w7e+yxh96azcTIVNnJRx99VG+p5h377befHpcwMTmefvppnQHJO2plDgqae+Ju4VbZFzFUnXLKKf4/TZgwQZ188smhDIJ6EUPWQw891CJTk1QWNEUde+yxSur+2c9+ZoJCb/cmhi/vkL7Jdnht2rTR/xQ0kokpas6cOWqbbbaJ3Y4YqyRb1dy5c/U5GIpio6MgBCAAAQhAAAIQgAAEIAABCEDAOQKu+V/IUOScxOgwBCAAAQhAAAIQgAAEIAABCEDAfQJhhqILLrigKltQcJTfffedeuGFF9T48ePVAw884P9ZzCWSqUaMI+3atYsNJ2gIkRNl27Bf/vKXseuQgmJ2evjhh5VkxvGOsEw1jzzyiM5G422vFmykR48eSoxAklFnq622Uu3bt4/dj6CJRrZEk3p++tOfxq5DCv7zn/9UkydP9s/ZfffdlZiHNtpoo6p6goaiWpmM6jUezM4jW8/dfPPNoSaoYAamWmXDMguJ2Wy33XYz4iCF33zzTTVt2jT/vOA2dcGsU2IkEkPapptuGrutb775Rp166qlqypQp+hwMRbHRURACEIAABCAAAQhAAAIQgAAEIOAcAQxFlkPmGlDLw6c6CEAAAhCAAAQgAAEIQAACEIBAIQkkMRR5ICTbzyWXXKL/qzyOOuoonUGmQ4cOsZgFTSqxTopZKMwcJYYoycojW4jVMhV51YtJqk+fPurQQw9Vsp1Y586d67YsdY4bNy5m7+IXq2VwCRqKosxgYS0GszbV2/ZMjEYjR470q5k4caLOZhQ80thKz2tj77331uaqjh076n8SA9kuu+zidyH497iUK2OHoSguNcpBAAIQgAAEIAABCEAAAhCAAATcI+Ca/4UMRe5pjB5DAAIQgAAEIAABCEAAAhCAAAScJ9CIoUgGL2aUMWPG+JldPCCSpUgyGMXJ7tNsQ5H08YcfflDz589XZ511lnrppZdix1Ey8sj2YDvttJNq1apVi/NcNBTJIILGpLBtz4LGo80220zNmDFDde/evQUHDEWxJUVBCEAAAhCAAAQgAAEIQAACEIAABJpMAEORZeCuAbU8fKqDAAQgAAEIQAACEIAABCAAAQgUkkCjhiKB8uGHHyrZhuqJJ56oYiRZimQbqdatW9dll4WhyOuQZCtasGCB3uJr9uzZavny5ZFxlqxFYqKSsQW3dnPVUPTee++pQYMGaRZyhG1l9tZbb+lMTW+//bYuM3z4cL0tW5hpDENRpIwoAAEIQAACEIAABCAAAQhAAAIQgEBGBFzzv5ChKCOh0CwEIAABCEAAAhCAAAQgAAEIQKDMBGwYioSfZPsZOnSoWrZsmY9zk002UVOnTlW9evWqizhoKMpqu6lVq1apN954Qz3++OPqwQcfVE899VTdfksGJslWtNZaa/nlgoaiJFuQmejRxpZn0t63336rTVKTJk3SzYtp6qGHHlI777yz353rr79ejRo1yv/fN910kxoxYkRod8N0NW3aNDVkyBCT4cUqy5ZnsTBRCAIQgAAEIAABCEAAAhCAAAQgAIH/nwCGIstScA2o5eFTHQQgAAEIQAACEIAABCAAAQhAoJAEbBmKJNOPZCQaO3ZsFaf99ttPifHkF7/4RU1+7777rjrssMPUK6+8osuImeWRRx5RO+ywQ6bM//3vf6tFixap++67T91///3qgw8+qOrP9ttvr+688071q1/9yv/3Sy+9VG+j5h2y9ZtsH/azn/0slbHYMhRJ5x599FHVt29fv59ijjr77LOVrAl9+eWX6rjjjlO33367/nvY2CsH+M033+gMTlOmTPH/+ZJLLlFnnnmmdQ42DGnff/+91q7ET46sTG3W4VAhBCAAAQhAAAIQgAAEIAABCEAAAi0IuOZ/IUMRIoYABCAAAQhAAAIQgAAEIAABCECg6QRsGYqk47W2PgvL5FM50C+++EJvmTZ37lz/n9PKZpMU8MqVK9Wf//xndf7551dVcdddd6mBAwf6/3b33Xdrc5R37LPPPtqEs/766ydtuu55Ng1Fkl1q2LBh6rHHHtNtVvZdzF4HHHCAn4HqxBNPVBLXtm3b1uxf0Fz1xz/+UV1xxRUttolrFMxnn32mBg8e7Pc7LLtSVBtBwxSGoihi/B0CEIAABCAAAQhAAAIQgAAEIOAuAQxFlmPnGlDLw6c6CEAAAhCAAAQgAAEIQAACEIBAIQnYNBQJoNmzZ2tzkBg0vEO2PpsxY4badtttQxnKVmNnnHGGNpt4RxzDSrAyMSaJaeXzzz9XW2yxhdp00021CUb+rxyyrdfChQv1fy+//LL6+OOP1VVXXaW6d+8eK7aSsUiy9IiJxzuCW5oFjTcbbrihmjVrlurZs2esNrxCkhXpoosuUsJu6623Vt26dVOS7Slo4LFpKJIsPWKYksxEclQacyQ2sr2bd0ic+/XrV3dMktXpwAMP9MtEZTUKq+zHH3/Uupg+fbrq2rWr+u1vf6szV8k2et5Wc2HZkCZOnKhOPvnk2MxtZDmK3RgFIQABCEAAAhCAAAQgAAEIQAACEMiUgGv+FzIUZSoXGocABCAAAQhAAAIQgAAEIAABCJSTgG1DkdQ3ZswYNXny5CqgRx11lDaGtG/fPhS0GGj69+/v/00MQZL9J67ZR06UbdIGDBjgm5nEzDNnzhy1zTbb6HrDxmqaCUnMNuPGjfP7GTQUialpxIgRaubMmX4Z2QJNjDqtW7eOJbIVK1aoE044Qd12221+eTHHyJZybdq0qarDpqFIKhaz1UEHHeRnIhJjzsiRI6u2O9t99921qWqjjTaqO5733ntPDRo0SC1YsMAvd8MNN+j6ggt3tSoKy3oVZhYKchCz04033qg6d+4ci/nNN9+s++UdZCiKhY1CEIAABCAAAQhAAAIQgAAEIAABJwlgKLIcNteAWh4+1UEAAhCAAAQgAAEIQAACEIAABApJwLahSCC9/vrretuvt99+22cm2W7ETFK5HVgl0Pfff18NHTpUPffcc/4/H3vssXpbrVompMrzZdsryU5UaeSRrcikzXXWWccvev3116tRo0b5/1u2+Lr66qurytQKdBirqVOn6m3CvEMy6kyaNEmddNJJ/r9JliEpJ1l14hxipDr66KN9Y5Swu/POO3WGouBh21AUNERJtinhesQRR6ilS5fq5seOHavOPfdcP0NQrTFJRqizzz5bTZgwwS8iWYpuueUWnUEq6pCMSWIeEoOadwhLyfi01VZbVZ3eiHkpzLSEoSgqOvwdAhCAAAQgAAEIQAACEIAABCDgLgHX/C9kKHJXa/QcAhCAAAQgAAEIQAACEIAABCDgLIE0DEVhphoB1Lt3b3X77berLl26tOBV65zzzjtPG0ratWtXk7EYV8R4IpmAvENMONJW5ZZb8re33npLHXrooVVmJ8n8c+qpp0ZmEJo/f742PS1btkw3s9lmm+mt3IJZlMLMUWKkueaaa/xsSbUG8+abb+pMOZVZfaS/YoRab731Wpxm21AkDVRubyZbjO21116arxyV26DFEb1sLSdZoz744AO/uBijhIWYg2odoocnnnhCHXnkkVXnSpwuvvjiFlu/1TJyXXvttWqfffapmRFJtuY7/fTTlZSrPDAUxYkuZSAAAQhAAAIQgAAEIAABCEAAAm4SwFBkOW6uAbU8fKqDAAQgAAEIQAACEIAABCAAAQgUkkAahiIB9fHHH2tjzNy5c6u4yZZhZ5xxRqh5JyzLkJws22ZJVpzf/OY3LYwhYt6RbDmV24PJObWyG3333Xe6/CWXXOL3S0wyUn706NFKtkkLHmJYmj59ujrnnHNimVvk/GCWIfk3MdDIdmmSOSmYdUnauPfee5VsofbOO+/4XYjKbpSGoSjMdOV16OCDD1ayPViYuSnsBxKWZUjKiWFHjEF77rlnC3PQypUrdWapiy66SC1fvtyvNiq70SeffKKzKc2ePds/p0OHDjpukvGpkrkYkN59911tJqrMauWdiKGokNMdg4IABCAAAQhAAAIQgAAEIAABCGgCrvlfyFCEcCEAAQhAAAIQgAAEIAABCEAAAhBoOoG0DEUyEDF2yJZZkgXGO8QgI1l9tt1229CxyjZpsr1WZYYer2CPHj20AaVjx45q1apV6qmnnlKPP/54i3r69u2rM878+te/Dm0jLIOQFBRjUc+ePdUOO+yg/38xwyxevFj3pTLDjpSNMreIcUm2+hLzVPAQk0ufPn30tl1rrbWWrvvBBx9s0Yb04fLLL9dmGCkXdqRhKBJDz/HHH69uvfXWFk3KmE4++eSaGX/C+ij1SZapKVOmtPiz6GH33Xf3t0ATM5OY0CqNRHKSlLvyyivVQQcdVPc3Uks/le2IHp999lmtn1oHhqKmT0U0CAEIQAACEIAABCAAAQhAAAIQaBoBDEWWUbsG1PLwqQ4CEIAABCAAAQhAAAIQgAAEIFBIAmkaiqRuMZJMnjy5it2wYcPU1VdfrdZZZ51QpkuXLtWGlkceecSYuZiJpD3Zjqze8corr6jjjjsu1LgU1ejOO++sJk2apLbeeuu6RcVUdN111+mt2CpNVVH1y9/FTCRZlEaNGlV3K7Y0DEXSfrBe+TfJ3jRnzpzIbdvCxiemIhlPZWaoOBykjJiBZMs1yY4UXJ8KqyNJbCU7lZi2vK3dMBTFjQ7lIAABCEAAAhCAAAQgAAEIQAAC7hFwzf9ChiL3NEaPIQABCEAAAhCAAAQgAAEIQAACzhNI01AkcF5//XV12GGHKckc4x1ilpEtreTfax3etldXXXVVi8w9YefU2tqqXoBkWzbZgky2J4tj+JE2xOBz0kknqU6dOsWKvWyttWjRIr19V9jWWmGV7L///ur8889XkpEpykCTlqHovffe01vNVWaKGj58uDZrBbdriwVCKfXDDz+o+fPn623dnnnmmViniflMWHTt2jVWea+QbJ8n2ZQkK1K92EpMpT+yPd/48eO1HuTAUGSEm8IQgAAEIAABCEAAAhCAAAQgAAGnCGAoshwu14BaHj7VQQACEIAABCAAAQhAAAIQgAAECkkgbUORGGokm4+YcCoPyfIzbdq0SKOIGIuee+45vX3aG2+8oV577TXfICJbk/3mN79RAwYMULvuumvNjEdRgfv000+10WXevHlqyZIl6sUXX/RP8drYd9999XZr6623XlR1oX8XM41stXb//ffrrbbEYPXOO+/ospKBp1u3bqpXr17qgAMOUJtvvrlq1apVrHbSMhTJlnKyXdsVV1zh9+Omm25SI0aMiNWveoUkc5OMf9asWZq1bHPmbSknY99iiy2UZJoSY9Uvf/nLSFNVrbZEe1LvPffco+P70ksv6a3UxES00047adayhVrnzp11FRdeeCGGooaj+/+xdx7QdxT14h8hhzzMER6EUMQ/oAcOYqRJEQidQJBQDD0QSgRCDS3SpAhIEx9IbwGRIgkkgDSVFooovYvgwaMgD0LRcICDigX+57u8vd672Xvvzu7s3Zn5fvYcznvmNzs78/l+du6W785QAQQgAAEIQAACEIAABCAAAQhAwH8CoeW/MEOR/07RQghAAAIQgAAEIAABCEAAAhCAAAQgAAEIQAACEIAABCAAAQhAAAIQgAAEIACBgAmQUOQ4eKEBddx9qoMABCAAAQhAAAIQgAAEIAABCEAAAhCAAAQgAAEIQAACEIAABCAAAQhAAAIQCJxAaPkvzFAUuHA0HwIQgAAEIAABCEAAAhCAAAQgAAEIQAACEIAABCAAAQhAAAIQgAAEIAABCEDAbwIkFDmOT2hAHXef6iAAAQhAAAIQgAAEIAABCEAAAhCAAAQgAAEIQAACEIAABCAAAQhAAAIQgAAEAicQWv4LMxQFLhzNhwAEIAABCEAAAhCAAAQgAAEIQAACEIAABCAAAQhAAAIQgAAEIAABCEAAAhDwmwAJRY7jExpQx92nOghAAAIQgAAEIAABCEAAAhCAAAQgAAEIQAACEIAABCAAAQhAAAIQgAAEIACBwAmElv/CDEWBC0fzIQABCEAAAhCAAAQgAAEIQAACEIAABCAAAQhAAAIQgAAEIAABCEAAAhCAAAT8JkBCkeP4hAbUcfepDgIQgAAEIAABCEAAAhCAAAQgAAEIQAACEIAABCAAAQhAAAIQgAAEIAABCEAgcAKh5b8wQ1HgwtF8CEAAAhCAAAQgAAEIQAACEIAABCAAAQhAAAIQgAAEIAABCEAAAhCAAAQgAAG/CZBQ5Dg+oQF13H2qgwAEIAABCEAAAhCAAAQgAAEIQAACEIAABCAAAQhAAAIQgAAEIAABCEAAAhAInEBo+S/MUBS4cDQfAhCAAAQgAAEIQAACEIAABCAAAQhAAAIQgAAEIAABCEAAAhCAAAQgAAEIQMBvAiQUOY5PaEAdd5/qIAABCEAAAhCAAAQgAAEIQAACEIAABCAAAQhAAAIQgAAEIAABCEAAAhCAAAQCJxBa/gszFAUuHM2HAAQgAAEIQAACEIAABCAAAQhAAAIQgAAEIAABCEAAAhCAAAQgAAEIQAACEPCbAAlFjuMTGlDH3ac6CEAAAhCAAAQgAAEIQAACEIAABCAAAQhAAAIQgAAEIAABCEAAAhCAAAQgAIHACYSW/8IMRYELR/MhAAEIQAACEIAABCAAAQhAAAIQgAAEIAABCEAAAhCAAAQgAAEIQAACEIAABPwmQEKR4/iEBtRx96kOAhCAAAQgAAEIQAACEIAABCAAAQhAAAIQgAAEIAABCEAAAhCAAAQgAAEIQCBwAqHlvzBDUeDC0XwIQAACEIAABCAAAQhAAAIQgAAEIAABCEAAAhCAAAQgAAEIQAACEIAABCAAAb8JkFDkOD6hAXXcfaqDAAQgAAEIQAACEIAABCAAAQhAAAIQgAAEIAABCEAAAhCAAAQgAAEIQAACEAicQGj5L8xQFLhwNB8CEIAABCAAAQhAAAIQgAAEIAABCEAAAhCAAAQgAAEIQAACEIAABCAAAQhAwG8CJBQ5jk9oQB13n+ogAAEIQAACEIAABCAAAQhAAAIQgAAEIAABCEAAAhCAAAQgAAEIQAACEIAABAInEFr+CzMUBS4czYcABCAAAQhAAAIQgAAEIAABCEAAAhCAAAQgAAEIQAACEIAABCAAAQhAAAIQ8JsACUWO4xMaUMfdpzoIQAACEIAABCAAAQhAAAIQgAAEIAABCEAAAhCAAAQgAAEIQAACEIAABCAAgcAJhJb/wgxFgQtH8yEAAQhAAAIQgAAEIAABCEAAAhCAAAQgAAEIQAACEIAABCAAAQhAAAIQgAAE/CZAQpHj+IQG1HH3qQ4CEIAABCAAAQhAAAIQgAAEIAABCEAAAhCAAAQgAAEIQAACEIAABCAAAQhAIHACoeW/BDdDUeB+0HwIQAACEIAABCAAAQhAAAIQgAAEIAABCEAAAhCAAAQgAAEIQAACEIAABCAAAeUEPvnkE68JkFDkdXhoHAQgAAEIQAACEIAABCAAAQhAAAIQgAAEIAABCEAAAhCAAAQgAAEIQAACEIBAbARIKKoY0eyUTxWrY3cIQAACEIAABCAAAQhAAAIQgAAEIAABCEAAAhCAAAQgAAEIQAACEIAABCAAAQg0SoCEoor4SSiqCJDdIQABCEAAAhCAAAQgAAEIQAACEIAABCAAAQhAAAIQgAAEIAABCEAAAhCAAAS8IkBCkVfhoDEQgAAEIAABCEAAAhCAAAQgAAEIQAACEIAABCAAAQhAAAIQgAAEIAABCEAAAhCAQC8Cn/nE95Qn4gcB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HpmLdAAAgAElEQVQEIAABCEAAAhCAAAQgAAEIQAACEIAABCAAAQhAAAL+EyChyP8Y0UIIQAACEIAABCAAAQhAAAIQgAAEIAABCEAAAhCAAAQgAAEIQAACEIAABCAAAQgMjAAJRQNDzYEgAAEIQAACEIAABCAAAQhAAAIQgAAEIAABCEAAAhCAAAQgAAEIQAACEIAABCDgPwESivyPES2EAAQgAAEIQAACEIAABCAAAQhAAAIQgAAEIAABCEAAAhCAAAQgAAEIQAACEIDAwAiQUDQw1BwIAhCAAAQgAAEIQAACEIAABCAAAQhAAAIQgAAEIAABCEAAAhCAAAQgAAEIQAAC/hMgocj/GNFCCEAAAhCAAAQgAAEIQAACEIAABCAAAQhAAAIQgAAEIAABCEAAAhCAAAQgAAEIDIwACUUDQ82BIAABCEAAAhCAAAQgAAEIQAACEIAABCAAAQhAAAIQgAAEIAABCEAAAhCAAAQg4D8BEor8jxEthAAEIAABCEAAAhCAAAQgAAEIQAACEIAABCAAAQhAAAIQgAAEIAABCEAAAhCAwMAIkFA0MNQcCAIQgAAEIAABCEAAAhCAAAQgAAEIQAACEIAABCAAAQhAAAIQgAAEIAABCEAAAv4TIKHI/xjRQghAAAIQgAAEIAABCEAAAhCAAAQgAAEIQAACEIAABCAAAQhAAAIQgAAEIAABCAyMAAlFA0PNgSAAAQhAAAIQgAAEIAABCEAAAhCAAAQgAAEIQAACEIAABCAAAQhAAAIQgAAEIOA/ARKK/I8RLYQABCAAAQhAAAIQgAAEIAABCEAAAhCAAAQgAAEIQAACEIAABCAAAQhAAAIQgMDACJBQNDDUHAgCEIAABCAAAQhAAAIQgAAEIAABCEAAAhCAAAQgAAEIQAACEIAABCAAAQhAAAL+EyChyP8Y0UIIQAACEIAABCAAAQhAAAIQgAAEIAABCEAAAhCAAAQgAAEIQAACEIAABCAAAQgMjAAJRQNDzYEgAAEIQAACEIAABCAAAQhAAAIQgAAEIAABCEAAAhCAAAQgAAEIQAACEIAABCDgPwESivyPES2EAAQgAAEIQAACEIAABCAAAQhAAAIQgAAEIAABCEAAAhCAAAQgAAEIQAACEIDAwAh4n1D0mc98ZmAwOBAEIAABCEAAAhCAAAQgAAEIQAACEIAABCAAAQhAAAIQgAAEIAABCEAAAhCAAATqJvDJJ5/UfYhK9ZNQVAkfO0MAAhCAAAQgAAEIQAACEIAABCAAAQhAAAIQgAAEIAABCEAAAhCAAAQgAAEIQMCOAAlFdrzmKs0MRRUBsjsEIAABCEAAAhCAAAQgAAEIQAACEIAABCAAAQhAAAIQgAAEIAABCEAAAhCAgFcESCiqGA4SiioCZHcIQAACEIAABCAAAQhAAAIQgAAEIAABCEAAAhCAAAQgAAEIQAACEIAABCAAAa8IkFBUMRzZhCLfgVbsLrtXJIAvFQEq2x1flAW8YnfxpSJAZbvji7KAV+wuvlQEqGx3fFEW8IrdxZeKAJXtji/KAl6xu/hSEaCy3fFFWcArdhdfKgJUtju+KAt4xe7iS0WAynbHF2UBr9hdfKkIUNnuofnymU88z9AJDagy373rLr54FxKvG4QvXofHu8bhi3ch8bpB+OJ1eLxrHL54FxKvG4QvXofHu8bhi3ch8bpB+OJ1eLxrHL54FxKvG4QvXofHu8bhi3ch8bpB+OJ1eLxrHL54FxKvG4QvXofHu8bhi3ch8bpBoflCQpHXOtE4WwKhnYC2/aO8WwL44pZn7LXhS+wRdts/fHHLM/ba8CX2CLvtH7645Rl7bfgSe4Td9g9f3PKMvTZ8iT3CbvuHL255xl4bvsQeYbf9wxe3PGOvDV9ij7Db/uGLW56x14YvsUfYbf9C84WEIrfxp7aGCYR2AjaMS/3h8UW9AlYA8MUKl/rC+KJeASsA+GKFS31hfFGvgBUAfLHCpb4wvqhXwAoAvljhUl8YX9QrYAUAX6xwqS+ML+oVsAKAL1a41BfGF/UKWAHAFytc6guH5gsJReqVjQtAaCdgXPTD6w2+hBezJluML03SD+/Y+BJezJpsMb40ST+8Y+NLeDFrssX40iT98I6NL+HFrMkW40uT9MM7Nr6EF7MmW4wvTdIP79j4El7MmmwxvjRJP7xj40t4MWuyxfjSJP3wjh2aLyQUhecYLe5BILQTkGA2SwBfmuUf2tHxJbSINdtefGmWf2hHx5fQItZse/GlWf6hHR1fQotYs+3Fl2b5h3Z0fAktYs22F1+a5R/a0fEltIg12158aZZ/aEfHl9Ai1mx78aVZ/qEdHV9Ci1iz7Q3NFxKKmvWFozsmENoJ6Lj7VGdJAF8sgSkvji/KBbDsPr5YAlNeHF+UC2DZfXyxBKa8OL4oF8Cy+/hiCUx5cXxRLoBl9/HFEpjy4viiXADL7uOLJTDlxfFFuQCW3ccXS2DKi+OLcgEsux+aLyQUWQaY4n4TCO0E9Jtm/K3Dl/hj7LKH+OKSZvx14Uv8MXbZQ3xxSTP+uvAl/hi77CG+uKQZf134En+MXfYQX1zSjL8ufIk/xi57iC8uacZfF77EH2OXPcQXlzTjrwtf4o+xyx7ii0ua8dcVmi8kFMXvpKoehnYCqgqOh53FFw+D4nGT8MXj4HjYNHzxMCgeNwlfPA6Oh03DFw+D4nGT8MXj4HjYNHzxMCgeNwlfPA6Oh03DFw+D4nGT8MXj4HjYNHzxMCgeNwlfPA6Oh03DFw+D4nGT8MXj4HjYtNB8IaHIQ4loUnkCoZ2A5XvKni4I4IsLinrqwBc9sXbRU3xxQVFPHfiiJ9YueoovLijqqQNf9MTaRU/xxQVFPXXgi55Yu+gpvrigqKcOfNETaxc9xRcXFPXUgS96Yu2ip/jigqKeOvBFT6xd9DQ0X0gochF16vCGQGgnoDfglDYEX5QGvmS38aUkOKW74YvSwJfsNr6UBKd0N3xRGviS3caXkuCU7oYvSgNfstv4UhKc0t3wRWngS3YbX0qCU7obvigNfMlu40tJcEp3wxelgS/ZbXwpCU7pbqH5QkKRUlFj7XZoJ2CscQilX/gSSqT8aCe++BGHUFqBL6FEyo924osfcQilFfgSSqT8aCe++BGHUFqBL6FEyo924osfcQilFfgSSqT8aCe++BGHUFqBL6FEyo924osfcQilFfgSSqT8aCe++BGHUFoRmi8kFIViFu0sRCC0E7BQpyhUGwF8qQ1tlBXjS5Rhra1T+FIb2igrxpcow1pbp/ClNrRRVowvUYa1tk7hS21oo6wYX6IMa22dwpfa0EZZMb5EGdbaOoUvtaGNsmJ8iTKstXUKX2pDG2XF+BJlWGvrVGi+kFBUmwpU3ASB0E7AJhhxzP8QwBdssCGALza0KIsvOGBDAF9saFEWX3DAhgC+2NCiLL7ggA0BfLGhRVl8wQEbAvhiQ4uy+IIDNgTwxYYWZfEFB2wI4IsNLcqG5gsJRTgbFYHQTsCo4AfYGXwJMGgNNhlfGoQf4KHxJcCgNdhkfGkQfoCHxpcAg9Zgk/GlQfgBHhpfAgxag03GlwbhB3hofAkwaA02GV8ahB/gofElwKA12GR8aRB+gIfGlwCD1mCT8aVB+AEeOjRfSCgKUDKa3J1AaCcgsWyWAL40yz+0o+NLaBFrtr340iz/0I6OL6FFrNn24kuz/EM7Or6EFrFm24svzfIP7ej4ElrEmm0vvjTLP7Sj40toEWu2vfjSLP/Qjo4voUWs2fbiS7P8Qzs6voQWsWbbG5ovJBQ16wtHd0wgtBPQcfepzpIAvlgCU14cX5QLYNl9fLEEprw4vigXwLL7+GIJTHlxfFEugGX38cUSmPLi+KJcAMvu44slMOXF8UW5AJbdxxdLYMqL44tyASy7jy+WwJQXxxflAlh2PzRfSCiyDHAdxf/1r3+Z7373u+a0004zK6+8srn++uvN8ssvb32od955x+yyyy7mnnvusd433aHK8Usf1OGOoZ2AZbruypeix37zzTfN3nvvbe64445kl5NPPtkcf/zxRXf3uhy+lAvP22+/bX76058mTjz77LPm1VdfTSpaa621zNe+9jWzzTbbmPXWW8/MP//85Q7g6V74Ui4w7777bvK79LOf/cy89NJL5pFHHkkq+tznPmdWWWUVs+qqq5px48aZr3/961E5o8GX1IjXX3/d7Lbbbua+++4z++67r/nhD3/oLJaD/s0rZ3n1vTT4UkcsP/roI/Pwww+bm2++2Tz22GOt8WXppZdOxpTNNtvMbLXVVmbRRRetHiSPatDgSy/cn3zySXLtIdci9957r/n1r39t5syZ0/pd2WCDDczWW2+d/L4MGTLEo8g10xTtvgh1uXa97bbbkuuRp59+2vzud79LgiH33OLJ6NGjoxwryhinxZe//e1v5rDDDjOXXnppGUw993nooYfMqFGjnNfrY4VafOnHvtcYs/baa5stttjCjBkzxiywwAL9qor671p9kXvgHXfc0Tz//POl4yv+/OQnPzHDhw8vXUdoO2r1pWicXnzxRTN+/PjkmZxs1157rdl1112L7h5dOe2+pPdHN9xwg5k1a5Z5/PHHO+6P1l13XTN27NjkHpn7I2Pw5RPz1ltvJc/15f5I7o3kHkm2hRdeOHk/Kdey3FN/OlRq96XXD8Zzzz1ndt55ZyO/STG9M6zyI4kvxnz44Yfm/vvvNzNnzkyuU9LxRZ6/cG/UaVdovpBQVGV0cLSvXOhNmDDBzJ49u1JCkYubVBKKHAW1xmpc+VKkie0v/9LyMV0chDZgF4lZtoxLX+Rl3Zlnnmkuuugi88EHH/RsjlwgnHDCCWa77bYzQ4cOLdN07/bBF7uQiC9nnXWWueSSS5IHGf222JzR4IvEVH4nzjjjjFaiqeuEIpdjWD8Hm/y7Bl9cxlIemEoC29FHH508LO21yQOx4447zkyaNMkMGzasyTA7O7YGX7rBeuWVV5IPMa6++uq+POXl21FHHWUkwWieeebpWz7WApp9sbl2lUTnAw44wEyZMsWMGDEiVh369kuLLyQU9VWhUAEtvnSDIR/1yf2O1vvjQpK0FdLqy4MPPphci1TZSCgyRq7/2T4l8P7775vJkyd3XA+TUPSZDj00+fLaa68l97tF7o/WWGON5IP2jTfemPujNmO0+SL30/Kiv9+zfUGEMyQUdfvtlaQR+UBj6tSpSZGY3hlWud7Qer2bviOYMWOGOemkk1ofcXVjGdt7oLLOhOYLCUVlI+1oP8nenDhxonn00UeTGqsk9Nx9993Jl9hVtirHr3JcV/uGdgLa9tulL0WOfdddd5ntt9++4wIzposDfCliwadlXn75ZXPQQQcZccJmk1lL5CFrDC9m8KV45F944YVkpppf/epXxXf6v5KxOBO7LxIueegybdo0s99++7V+J1wmFA36N89aVoc7xO6Ly1hKEpskKn7nO98p9AAsDdMOO+xgzj//fLPYYos5jFwzVcXuSx5VGW8eeOCBZLxJZ5cpQl+SRI488sgkSSS2mROL9F/KaPSlyrWrfI0rs9aMHDmyKOKoymnxhYQiN9pq8SWPlsyQuP/++7dmBylK9JBDDjGnnnpqNEnORfut+fdIflPk+qXKRkIRCUWpP3JNfPnllycfS7RvJBTpTCgq+1sk99LyXywf3NiOrxqvX8reT6dsNTuj0Zd+55Q8l5P3PfKRX7rF9M6wX/97/V2rL5JgJgmr8p/NpvneKMT7IxKKbOx2XFamFpQXb7fcckur5ioJPbLEyOGHH16plVWOX+nAjnaOecB27Us/5PIFuMyclU0IiOniAF/6WfDp3+VrF3kAJktWtW+ypMyGG25oVlhhBfPvf//bPPPMM8nSI9nZaGQJNHmIFvpLXHwp5ks2cSDdS17qyku6ddZZx8w333zmL3/5S2vpkWzNMkOAzIYV8sONmH1J4yUv9/fYY4/Wsofy764Sigb9m1fM7vpKxeyLy1jmJbFJVLLjiyQ1yvTd2d+jvfbay5x99tnBLzkSsy/dzrK88SYv9vIbJFMrp8uxpvVpfkih0Ze8cUdckBnLNtlkk2TJ1Xnnndd0GytkOYgrr7wyucbVtmnxpa6EInHnmmuuMcstt5wKdbT4kg1mt98k+dJWxpillloqSXqW5e+kbHaT2T0l0VXbsjMaffnHP/6RvGyT57VVNhKKSChK/XniiSeSDz+z17okFOlLKJKlhnbfffe5Elvbf4tkDJLloeXZfnY2mhieu5UdVzX+HnW7dsneH/3pT39Knu3nfcTD9cunxmma0SrvHOv2XC6md4ZlxxbZT+P4kpdgln3+Iv9bZpiX8SX7eySrnBx//PHq7o1C9IWEoiqjQ4V9ZWpkeYAgD5vat7IJPXk3qXKhsP7661doZXi7xjpgu/alX2Q/+ugjc+yxxyaZxtktposDfOlngjHysF2+7L/gggtaheXFrfzQyxeZ2YQPSRI577zzkgdm7RcHkhwiCY/y8ibUDV/6Ry5v6m3xRaZAPfjgg83w4cM7KpGbEFlHV6bbvf322zv+FrozsfqSBqnbl3AuEooG/ZvX3+z6S8Tqi+tYtq/PnkZl3Lhx5vvf/75ZdtllO27cuy1Dcs455yTjUZZ5/VF2d4RYfelGSGZJlNnr0hld03LyZbZcr8qL2/ZNvoy6+OKLkym3Y7sWKWORNl/ylmwWbt/+9reTa9rsrJly7XLZZZfN5YuL37My8Wp6H22+lOWd9yBdPra46qqrKi9tVLZNTeyn0Ze836RuU/an9zrHHHNMx0y/cn8kS41UnWG8iZhXOaZGX9577z2z9957J/GWbcUVVzQ33HCD+fKXv1wFpYp9NfrSL7Dvvvtu8gGPLCeS3Ugo0pVQJPe64sLNN9/cUkGuQ0455RQjM/MOHTq0QxFJEpHZ8eSaN93kt0j+984779xPvej+rm18ef3115P7aVk2Pt0kkUickH/PPtv/+OOPjSxZL7MStS8xr9UZbb70OuHl2lbGHXnHk01sjemdYZVBT6MveavcSNKqLMe5xBJLdOCUSSzkPVD7Mp0ytkiehExKoG0LzRcSihowVAbbAw88MPlyOruVTSiSmwq5AEjrXG211cz06dOTlyuattBOwCKxqcOXfscVd+QlTd5aujFdHOBLPxNMkjUsL2tTF+QHXpaaGT9+fNeXsXlZyfK1riyN9MUvfrH/QT0tgS/9AyMz7slvkY0vUquUP+qoo5IXwOkmswLIg7JQlxyJ0ReJjdw8/uIXv0gSCrM3j/L3qi9gm/jN6292/SVi9MV1LCXZWZIBJGk13frNgJf3e1T2Wrt+C4ofIUZfuvW+W5J7v68j8x50yUN2eaG3+uqrF4cdQUlNvki4ZNYheZEis1WlWz9f5KH5ddddZ+ShV/s1jDwsldlGNG3afCkbW/nSf9ddd21dCxW5Ryp7LJ/30+ZL3m+S3OfK8kNf/epXu4Yqb9a0PffcM/loJ+QZWW3d1OaL8Pn973+fvKx/8sknE1xjx45NXpgstNBCtvjUldfoS68gy6zgMtOq3A/lbSQU6UoouuKKK5JkxXQrktQsH12IPxdddFFrP3neK3VpG5M0jS9yXyzPUA499FArX6SwJCLJO8z21VVGjx6dJAJkkwRi/pHS5EuvOMrzNfl4Qj4ajv2dYRWftfkieQkyG3x7gmu/GfDyfo+23nprM3XqVLPoootWwR/cvqH5QkLRABWTH3CZZlJ+iJ999tncI5d9yZG9SZXpT+WhxoILLjjAHjZ/qNBOwF7E6vSl13G7fQWe7kNCUfOe57WgDl/yXt7KzGryBUP2a5dsm/IuJkJ/wMH40tt9uRg86KCDzI9//ONWQfma5aSTTio0ZWXeFzMyS5rcqIQ4k0hMvqQBlTFBvmCTGUHybh6lXNmEojrGMD9H6/xWxeRLXbF87LHHzDe/+U0ze/bsBKIkHUoC9EorrdQz1Hk3qiGPLdLZmHzpd57mJYf0eziR1pn34kVmp5IZ8Ppdx/RrV0h/1+SLxEWW2ZWletOt6IOpvFkWZVaR733ve0HPsGnrqjZfbPlI+bzkkKL3SGWO5/M+2nzJLjVU5AVuGr8HH3wwSSxJr2PkRdxtt91m5GNALZs2XySujzzySDITVXrvJPe2kuQqS4Cz9Sag0ZdeRLKJrNmyoT9vq3o+aPIl73lr0Vl4//jHPyYfiKYzv0pC9M9//nMzatSoqiEIan9Nvsh1hyyNd88997RiJM/1JCGtyLPWvFmib7zxRrPtttsGFfMqjdXkSzdOch1z2mmnJdcw3baY3hniS3ECN910k9luu+1aO2y00UZJ8vySSy7Zs5K8e2ptY4sACm18IaGo+LlRqaQMujLgnn/++R0v4STjTpYUSm8uyyYUycOJDTbYoNVGjQ8/QzwBe/1I1+lLt+NmX7rJ13ZyUyFfwaRbTBcHoQ3Yg/ZF1kveaaedWgmQ8tDzpz/9qVlzzTULjYey7JlMgZluoY9L+NI77HKTKcmskpQom+0MQ5KEIM7IC5l0k9mOLrzwQiMPOULbYvEl5f7SSy+ZI444Yq6l6WRcSF+MSNkyCUV1XyOF4E4svtQVSxkfJJlV1tRON/n/ZZrcIktpZpORQv+qLhZfipyb2WsJ23ulbLKq7W9TkTb6XkaTL3nLgMt9jLzALbL95Cc/MRMmTGgV1fiRjiZfijiRLSNf5sp9evvvUdGHpmWO5/s+mnyRJFX5UEKSDNNNXqzIbA9FrkXkGkk+LpQH7OkmX3nLSz4tmyZf0pjKLA577LFHK8Qy27PcL7H1J6DRl25Usi/dZJZWmVGm/WMuEor0zFAkyWXf+MY3Wu+SbGaEz7tW1jguaRpf7r777o4lVm2fheR9bBz68/3+v0CdJTT5kmUjz+IefvjhZIar9uXvpFz2eXBM7wxtHWkvr8kXyWuQZy3yUVe6ySQnMmNRkS2bjMQMrp+uDOHzRkJRzdGRH105MU4//XTz/PPPdxxNEjXk5Yj87c4770z+ZvuQvNtNqrYHEymH0AfsQfmSp70MVrIklXzRKw+70mnbZQkAeamfbjFdHOBL7wEwe9Nh+1Il+1KmTKJBzUO0VfX40hvXrbfe2rHWbZlkIHkwsu6667YOJDe6sgTJiBEjrGLlQ+HQfUkZvvPOO0a+dpOHTHPmzOlAO3ny5ORB1hZbbNH6d5vzvMnfPB8ciemGs+5Y/vnPf06uRWS5PdnkGsVmKaK8l3iyxvemm27qmwqF2hPL+NKvs3/961/NIYccksy6mm42iWSyT14yms0Djn5tDOHvWnyRWOQ90LJ5wZa9DhkzZoyR69nhw4eHEGonbdTkSxlgs2bNSpLO0mRq+T2SBBF5uatx0+TLG2+8kSxzd//99yehtnmBm7ohSbLnnnuuWW655cw888yTXNu0JzHG7pAmX9JrEElCk//S7YEHHjDrr79+7KF20j9tvnSDll3COZ0ZTT4sPuGEE1q72VzvOAmQZ5Vo8iU7G6ftzGeSGNvuTkzP+YtqqckXFx/7Zp/vy+xGcj3z2c9+tijyoMtp8qU9UK+88oqR8UGWjW+fpV7uf4477jizyCKLdCSOaBxL8sTW5Et2MgLbD/iy91dyjyS+9ZuJPugBJdP40Hwhoahm+7I/uOnhZKp+uYCTh9zyUKJKQpF8KSUP1yUxSTYZ1OUlyVprrVVz7/yrPrQTMEtwEL50i9qLL75oJk6c2Jr2NF1OQmakaX/IFdPFAb70PoflKyiZ1l2WaJTpcFdZZZXkprPIF5hSc/YmV5ySZWb+67/+y7/Bo0CL8KU3JPkNkiXO0k1mDpH/stx61ZK9EC2bZFsgnLUXCd0XAZT3Ylb+feGFF05mrpPrFxkb2pPAbBKKmvzNq10AywOE7kvdsczOgLbhhhsmL/k///nPFyadHaNkVgH5si7ELXRfijL/y1/+0nGfJPvdcsstRpawstmyCa+2D91tjuVjWS2+dPvdsvnQhoSi8KbcHuQ5J0nWcp0jCa3ppnWps7T/msaX7IwQ2n5LXJxrmnwRXtmEdlneTpbrXXbZZV3gjL4Obb50C6gkocksV6+++mpSRGbJk98eubchoeg/1DT58oc//CF5Tvvkk08mz2x32GGHwrNBZN8hCcGQ74vLDoRafPn73/+ejBcXXXRRC5XNvVG6k/Z7JC2+tJ9Pec9i5O/LL7988tGpfHgjHwDH+s6w7Ngi+2nyJTsZge3H5XljlFwry4opWrbQfCGhqGYzsy9Y1lhjjeRCbeONN06+SMoOzmVenr733nvJuqeSvSeb5pvU0E7ArH6D8CVPeVnqTB6ITZ06NfmzfG135ZVXJksWZdtEQlHNg4ZF9U35UqSJeVOi2iw5UeQYgy7D+NKb+B133JFMg/rMM88kv20ya037chBF4vXII48kU/GmXz6ss846yQ2KfIUX2ha6L8I7L6FIlmWQr2yXWWaZJCTZBwtVEorquEYKxZvQfan79yibEFLmizgXdfjiU+i+FOWYTTIt+7VSdpwaO3ZsMqOILBWhYdPiSxrLbPKgzUv/bDJ8mbEmdKe0+VI0XvIhmMxuNmnSpNYu8uxGZviVe2atmyZfsl/4a3vY7cJxTb4IL0kA2WWXXcyvf/3rBJ+264+qzmjzJY/Xm2++mTzvl2ctsslseHKtsthiiyUfKZNQ9B9q+FLsjHv33XeT5KP25OgyH2wUO5q/pbT4Ikvc3Xjjjebpp59OktAkOV4SjOTjQJvt+uuvNzvvvHNrF9sVDGyO5WNZLb60s8++s5YJLORDcfEnXUUg5neGVTzU5Ev2/qjMx+Uu6qgSr6b3Dc0XEopqNiYdWOVrfpkKTh5ADRs2rHVUFwlF2ZvU9EddjiMzB9xwww3mscceM/KiVjbJJF177bWTl72STbrAAgvUTGFw1Yd2AmbJDMKX7DHl4agcN13WLF3qbPz48UlGbcwXB/hS37mZXQ5AElaCDaEAACAASURBVEIk6XH11Vev76A114wvNQM2Zq7xJuSHrqH7ItFuTyjKJvukNrhIKKrzGql+a90cIXRf6r5+cTEDWjZhkSUV3bhbZy2uZq3LjlPaPr4IfXyxdezee+8148aNayUnS7KHvPjvN23266+/ntwP3Xfffa1DalseTzquzZeifmXHI9lPvs49+OCDrWbjLHq8UMpp8SX79ewSSyxhbrvttuRjPrbiBLT4khKR2UO22mqr1hKJaYKrzBDyy1/+MklIlBe88qJXtlVXXTV5VitJI+utt56Zf/75i8ONsKQ2X7IhlKXOZDai9COtdKmzDTbYIClKQlEnMe2+FBkCss//ZZ9Ro0YZWS4v/WCsSD0xlMGX4lHMW0I89BUIivf+05IafWl/Z73lllsmH5bKdUo7i5jfGdo60l5eiy+uZkDLJixq+6grNF9IKKoyOhTYd8aMGebll182++yzTyt7s303FwlF2RckhxxySLLcmcwG8vjjj/dspdyQHHXUUeZb3/qWGTp0aIEe+V0ktBMwS3MQvmSPKcuISJa5LHkmW7rUWZr4FvPFAb64P58//vhj8/Of/zzJWJcH7+kmS2HJxeeQIUPcH3RANeJLvaBlprSDDjrI/PjHP24dSJYjkgdlRZfZq7eFdrWH7ov0VhKKTj311OSmUW4g864TqiQUNfGbZxfFwZUO3Zc6Y5k3Lfsll1ySLDtjs7lKTrE5Zl1lQ/elKBdXMcuOU2VnOirabt/KafEl5f7++++byZMnm6uvvroVCklQvvDCC7vOeCgzI8o98cUXX9zaZ6ONNkpmslpyySV9C2mt7dHmSxGY8jt05plndiztq9WPLC8tvsiMDpJwmM4Skp1FVe6Bf/vb3xp5IH7PPffM9TGffKxFgoi+F3LZFyQ/+MEPkiSh888/v+NZSd44tOKKK5oTTzzRfPOb30xmt9e4aRlfusX2rrvuMvLBcDp7c7rUWfpMjYSiTnLafek3Rsgs8jL797e//W0zZ86cVvHLLrssmQUry69ffaH/HV+KR3D27NlGZiqX65t0K/M8pvgR/Sup0Rd5Zy3XIdtuu62RRNa8a5GY3xlWsVCLL9mlfYWZXLtsuummVvhYUvEzHbwkidPnjYSihqPjIqEoe5NapkvycOSss87KTXoqU19T+8Q+YLvwpT022Qfu7UudpeVivjjAFzdnqjxAFTdluStZl/nOO+/sqFjW85aHZjItc8gbvtQbvQcffDBJbpSbVdlktjSZhnmTTTap98A11R67Lym2KglF/dC7/s3rd7wm/x67L1Vimbf0nnxFaTtN9xtvvJHsc//99yehDnl2gdh9Sc/FbMzkd0EeUMiHEzZbdl132fehhx5KvsjVsGnxpT2W8qHExIkTk9l6001m6ZWkoa233trIzHjCRZYOFxck6b39Q5zsLAAaPEn7qNGXfvF94YUXjNzPpB/gSHmNs1flcdLiS3ZWcJnpW56TyFgis8vI9P633357T5VIENGXUJSdYbPfWJP3d/kwS/5rn+m+TD0h7qNlfMmLTXbWxPalztLyJBR1ktPsS7fzW2a5kmXzZPZNeSab/ehcPkiXD8gYX4zx/QVuk2N49r2QzP4qH5SNHDmyyWYN9NiML/m4Y35nWEUwLb5kn/OWfc4mk11IArVMyiJb9sONKrEIYd/QfCGhqGGrqrxgkabLBY88AJX/8jZ5GLrhhhsa+bGX7aWXXkpe+rfPHJLul3eD0jAe68OHdgLadrCqL+3HE3fOO+88c+ihhyb/LC9p5MuE9jVx5d9jvjjAF1sDO8tnf/CztaXr6x555JHJw9bQN3ypL4JvvfVWMtuIrN2ebrJcyRVXXGEWWmih+g5cY82x+5KiI6HIjUSx+1Ll+sXVVy+ubnbdRLxaLbH7ktLJi32ZZLLsmuxSPwlF1RwMYe/XXnstWXK8faaiIu2WRDO5R/ra175WpHh0ZbSML0UDJ7MTybMWeXGbbpKUNnXqVLPooosWrSbaclp8yc6YJ7M5yJJ3suzZgQce2DHbQ79gy9fecn+scTkrLb6IA3/961+NvKyX5MO8TZJc5cOZpZZaysg4I0ufSRKsJK9lt+ws4v0ci+Xvmnxpj5nMJHPssccmH/3KJs/15blsNhGehKJO07X6kne+531M0V4uXXJ+v/32U/lbJCzwpdgvRd5HGrLcr8zcGcNKJ8Uo4Es3TjG/MyzqRl45LeNL9gPAsjOBu5qZvErMmtw3NF9IKGrSFmOSWT3ka+l0Ro+VV145mSZZbi6LbN1uUtdYY40ky1ym4s4uMSQZ6pKdLjco2ex0WaZI9gv1oiC0E7BIjNvLVPWlva4nnngiyf5MH1jIUkNyQZh9sBXzxQG+2BrYWT6bSND+V3nALl9qyuxnklgUw4Yv9URRfpPkYdnRRx/dOoA4M3PmTLPZZpvVc9AB1Bq7LylCEorcyBS7L1WuX1wlArmqx03Eq9USuy8pHUl+l/uS448/vgVMpluXL2wXWGCBQhBlmZq99tormfGufSszFXOhA3pYSIsveehlFk2ZAfHkk09O7n97bfLCThJHdtxxR7UvV4SPZl/y/Mg+4JQyzE70H1JafHnkkUeS+5J06aF99tnHrL766snSMem/CRVJEJFlIeabb77kWd+tt96a+zFfdukiD386ammSFl8E3jvvvGN22WWXjiVi5N9lGWl5TiJJq9nlQ2RWzhtvvNGccsopc3kjCWzyEjfLsJZAeVKpJl/akctHVvIcLR1b5Dnt4YcfPtcy8CQUdYqq1Ze80zX7HL+9zJe+9CXz/e9/P5mxU36rtG740j/yH374YZIALSsRpJtMWDB9+nSz0kor9a8gohL4kh/MmN8ZVtFXiy+uEoFc1VMlZk3uG5ovJBQ1aYuDhKJsJqB0R2485IZj8cUX79k7mUJVvqZqnxEi9Je4oZ2AtvpVeSHXfix5uCGzgaQvV2Sps2uuucZIJml2i/niAF9sDews3+smNS0pL2fky7xJkyYFP40uvlTzJW9vSSaStbdlGvf2h/Hyv+WlXjYh1n0L6qsxdl9SciQUuXEodl+qXL+4SgRyVY+biFerJXZf2unce++9RmasS38j5F5FfjfGjx/f96WaJCTJtYrcG2W3MjMdVYtac3tr8iV7v3PppZcamaFqzpw5hQIgX2zL19oyg+uIESMK7RNbIa2+5MVRxhDxRz66SrfRo0cns17JsplsehLQste78gGgLB+fLtUsya5y77LMMst0aCFJjbNmzUruddo/5us2O3TsTmkaX/Jmc5YPaMSFfh9c/eY3vzEyC1b7sp0aX+Jq8iU992W5D7luTWMv18ByLZN3TUJCUeeIqdGXbr8ZWTfyyskynMccc4zZdtttg/2ovMpvJr70pifJRKeddlryX/smK1vI75Om5FbpP77k+xLzO0PGl/4EXCUCuaqnf4v9LBHa+EJCUcMeVXnBIk2XtXAlM1imx5WZZuRrXXnI3i+ZKO123tSFe+65p7nggguCfPkf2gloq19VX+R4Mp3y2WefnWSZy9bvYVbMFwf4YmtgZ3mZIUC+8F9zzTVbX2Hec8895umnn56r4h122CGZUWCxxRardtAG98YXt/DlAft1111nZAr39mSiGJbf1HTDSUKRm/OC8aU7R1eJQK7qcRPxarXE7ks7HXlhO3ny5I5lqyRZ+Uc/+lEyE2uvh5kPPPCA2WOPPXKXD5EPKuTLXA2bJl/SeMoS3/vvv39yj9y+ZZcDl3vh+++/fy5HJFlA7qllphEemH+i4TTJ7aMki0iiiNzfpJvMqnnYYYep86KbBFrGl14z8xaZbSjvYz75DZOPupZcckk155gWXySgkhgyY8YM8/zzzxuJ/1e+8pVkVt5hw4YVinfeNYzM2CizG80777yF6gi9kCZfJFYyQ5U8p5Xn8bJ1W+osjSsJRZ2Ga/Ol2/n9j3/8Ixkn/vCHPxhZBUPGiz/96U9GPtKQl7bZTT4AlRlhi45NoY8rafvxpXskZdlFeW8kCbDtm9blN4UBvuT7EvM7wypjnRZfXCUCuaqnSsya3Dc0X0goatIWBzMUVW2+fHUnU3bL7CHpVna9w6ptcbF/aCegbZ9dJBRlH0x0W+osbVvMFwf4Ymtg//KSJPLUU08lX2jefvvtUd184Ev/+BctITMTXXXVVckLmfZkolGjRpkrrrii8LKfRY/XRLnYfUmZklDkxq7Yfaly/eIqEchVPW4iXq2W2H3J0pFxRpaITpfplb/LTDLHHXdc7gyI8kJm2rRp5ogjjkhmppHkeVnS9+23325V/dBDDxn5zdGwafMl7yWsJAidcMIJZrvttpvrK+xuy4HLizy5VpGkIk2bNl96xfamm25KnEk3mSFEEgRGjhypSYmefdXiS7eEIpuXazJjzc4772wkkTHdtC2fp8UXFwOE/DZJUkD77BAbbrhhMvPi5z//eReH8L4OTb7Is3m5dpVZEvstdZYGjoSiToU1+VLm5O12vSt1FUmMLXNMn/fBl/zoyH20rHpy4okndhSI4SPhKj7iSz69mN8Z4kt/Aq4SgVzV07/FfpYIbXwhoahhj6q8YHHV9OxJK/XKrEc77bSTq0MMrJ7QTkBbMFV9eeutt5KlztJl7notdZa2LeaLA3yxNbB4eXkIctRRR5mLL764Y6eQlxjBl+Lx71VSvnY599xzzSmnnBJtMpH0P3Zf0hiTUOTmvIjdlyrXL64SgVzV4ybi1WqJ3ZcsnbyXLGkZSSzaZJNNzCqrrJJ8gZudcUaSif7nf/7HPPHEE2bq1Kmtqkkoquagr3tnl3WWdhZNVs6bQUT2lWvX7DJGvvbfRbu0jS/dmMkLFUl8l6Vm0u3ggw9OXrIMHTrUBeoo6tDiS15Cke0SVDJTtHx0I0kA6SbPZmRZPUl61bBp8cVVLMW7b3zjGx3LvsoM0WuttZarQ3hdjyZfsqsH9FrqLA0aCUWd+mrypcqJm3e9K8u4ynug9ddfv0rVQe2LL3OHS57jH3vsscnqAu2b9mQiYYEv+ad3zO8MqwxoWnxxlQjkqp4qMWty39B8IaGoSVs8mKFIui8XDAceeGAy3XK6nXzyyUam0w1tC+0EtOVb5YWcfI0gUyzLuu2yyQsWibksL9Rri/niAF9sDbQrL0syytrKd9xxR2vH7bffPpkVbcEFF7SrzIPS+FI9CN3W4d5ss82Sqb1lhrxYtth9SeNEQpEbY2P3pcr1S951qsxAYvvAk4QiN642VUu3me16tUeudeVFrTwElSUk0sQA+XdeyDUVyXqPm51Rpt9yIdnW5C0Hrm2Jq9h/j4oa+MILLyRjR/tsMjJubLrppkWrUFFOiy95CUVlkoGyCSLrrLNOsgS0jFUaNi2+uIrlG2+8kczQKEtzplvIH2jZctHiizwjkevUiy66KEEk48HMmTPN6quv3hMZCUWdeLT4Ynse5ZWXa5vx48d3LA0sSdQyU9F8883n4hDe14EvnSGSjzKmTJnS8W5QSuy2227Ju6QRI0Z4H9M6G4gv+XRjfmdYxSctvmSvU1dccUVzww03mC9/+ctW+Ego+kwHL/mg0ueNhKKGo1PlBYurpsv6upJkIg/c0y3UC8nYB+wqvsyaNctMmDDBzJ49OwmzXCjKOsn9vrCM+eIAX1yNIt3ryb7YYUnF+pmXPUKV8aXIMbvdoI4dO9ZceOGF0T1Ij318SWNOQlER+/uXid2XKuNL3iwRZV6mZG925UvM2267zay22mr9A+RZidh96YZbbqwffvhhc+ihh5rHH3+8Z1S23HLLZCaIVVdd1YhDhxxySJLQLNvKK69srr/++iiW1yyiphZf8sYK+UBGloyR2auKbrL0qiTEp9vmm2+ePFxfZJFFilYRdDktvvQLUtaD0aNHm6uvvtrIbwfbfwho8UWWK5MPY15++eVW588+++xkFiub7fe//32y7NmTTz6Z7BbyvbFNv9OyWnwpwyZvn/feey/5PZLkknQr452r9gy6Hg2+yLWtPHOVl/bpds455xiZES/b/yx/Eoo6iWjwxdU5KN7JOyB5L5BuLKno9wtcV7HPq0eubQ466KDkg5v2bZ999kmSzGRGYO0b40u+ATG/M6zivBZfXH20mb3P4oMLv3+PSCiqMjo42LfKCxYHh29Vkb0RKfO1lcv2lK0r9gG7rC/ZmWJspu+P+eIAX8qeacX3y1tSMdSve/GleNyzJV966aXkZW72BjXmr11i9yWNMQlF5c+L9j1j96Xs9YswkiVCJCng9NNPbyG76qqrzO67724FP6avXmL3pV9gZbaiRx99NPn66Ze//KV5+umnk10keWi99dYzO+64o5FlfYcMGZL8e9Y/Hpj7/YCiX/y7/T1vJocys5llxwpe+MfpSy/PXCWnlXU5pP20/B7l3dOWSW529eA9JEc0Xe+6jkveWBTqbPJl2GgYX7IzxcjMeDKj5kILLdQXGQlFnYg0+NJXCosC2RnzuN7Vd70riWW//vWvk1VLnn322Q57vvOd7xj5b9iwYRZWxVuU8SU/tjG/M6xisxZfXM0mn32vMGbMmCTZevjw4VXCEMy+oflCQlHDalV5weKq6XIBIV/wyn/pdswxxyRru9t8zemqPVXqCe0EtO1rWV/ypui2PXav8g899JCRJKXQNnypP2J5D03LPHytv6X9j4Av/RnllZDZJPbff/+5blAnT56czJImS8/EuMXuSxozEorc2Bu7L2WvX1K68gXl4Ycf3oJd5mXKI488YmR5RbnplS3km9TYfXFzVv2nFklqlSSj559/PvlHSWaVmfFi/f3J8tPii6ukwXfffTdxpH3J3lDvdcqcS1p86cXm1VdfNbvsskvykiXdQv0goowDNvto8cXVPS0JRWFN6W9zLtRR9q9//WvHDItyjEsuucTIB6AaNg3jS/ZlrMu4MiOnvgQRG3/yEmW53rUhGHZZeRd48803J89Y5Lo33eT++Ljjjkt+e/qtaBE2AbvWa/g9siPyaWkSivKpafElb9WjMu/8ZPZwmcE13UKd6KTMOST7hOYLCUVlI+1ov6ovWOQC4P333zfype7bb79tPvvZz1ovGxPTVy+hnYC2GpX1hYQinT/wZX2x9bJXeVcPX122qWxdjC925OT36Re/+EWSTKTxBjV2X1IbSCiyOy+6lY7dl6q/R7feeqvZZpttKt1gZuuQJSTOPffc5No5tC12X1zHIxv7UD+cKMtFiy+uEopcLbNYNl5N76fFl16c77777iQBNd20zWpm46AWX/ISO8osPZW9HpIXd5KsttZaa9lgD7asFl8kQB9//LGRJcvk/7722mvmC1/4gvXSmTE9SykjrQZfSCgqY4bO57vuSH1aEwlFehNc5R2izPgsy7amH1uJE7K02fnnn5+82J9nnnlcKxd0fRp+j8oEiIQifo9cfPyZrUOWrJf/suddGUdD2Ce08YWEooatqvKCJe/ryTJfq7zzzjvJF3j33HNPi8b06dPNTjvt1DAd+8OHdgLa9rCsLyQU6fyBL+uL0Proo4+SL7NfeOEF89RTTyUJIbKW+/rrr2+lbd74csstt5itt97aqh4fCjO+FI+CJBNJhrlMnTtnzpzWjppuUGP3JQ0qCUXFz4teJWP3pcrvkXDLrqld5uWuLJkm03an22mnnWYksSTELXZfXMYkb8m8UO9zynLR4kv2xciKK66YLIv35S9/2QodMxTpfcEiosg1rMygKUttppu8cDnjjDPMfPPNZ+WShsJaxheJZfY6oowX2XFqtdVWM/KbtOyyy2rQJbgvcMsG5fe//33yQvbJJ59sVVFmlrPsDIskoMU34wwJRWXPsrn30/J7JAkgN910k3n55ZfNM888k3xkftlll1lf72bHlyWWWMLcdtttRn6XNGxafMnGUpKJ5OW9rErSnky0/PLLJzPgbbDBBmpe4tt4rtWXfoxIKMonpMmX7Ic4trOB//3vfzdTpkwxF110UQsmz+v8vt4loajfyFjz36u8YMmbVqzMlGAxrZsb+4Bd1hd5kNH+Es1Ga0kIefrpp1u7yEXm0ksv3VGFvJQL8aYDX7qbkPcV5llnnZV8wWCTISzubbXVVmb27NnJwUK+ScWXYiNHt6lzZdy4+OKLzeabb27lULGj+lcqdl9S4iQUuXEvdl/KXr+kdP/85z8nSxDJrGeyyQuVn//854WXW5UvxGVGopkzZ1Z6seMm2tVrid2XdkKyVN2ll15q3njjDSPXpOKBXIsU3f74xz+a8ePHm0cffTTZRdvyD9JnLb7kJbGXeYGbXe4q5GvXoudJezktvnRjIy9XJCH+mmuuaRWRr7h33333Mjij30eTL9kH5l//+tfNtGnTzBe/+MXCcc7Wsf3225vLL7/cLLjggoXrCLmgFl/yrjvl5e2xxx5rdR+cfVFXJqEeX/wmIB/btb9Es2mtXK9IkmK6rbrqqmbEiBGt//3f//3fSSLkl770JZtqgy2rZXzJu9698cYbzbbbbmsVu+wMruuss4657rrrrFe9sDqoR4W1+NKOXJKJJGlI3g+1JxPJ9YwsBx7ie51BKaXRlyJsSSjKp6TJl6qzRGefvSy33HLJc9uVVlqpiIJRlAnNFxKKGtau6guWK664InlBkm4rrLCCmTFjhhk5cmShnsksJHJTK4kC6bbnnnuaCy64wAwbNqxQHT4VCu0EtGVX1Rfb40n5mC8O8KW3EdkpB0ePHm2uvvrqJCmoyCazApx55pkdyWySTCIP6BdZZJEiVXhVBl+KheOBBx4we+yxR8cyZ/ICV5KJ1l577WKVRFAqdl/SEJFQ5EbW2H2pev2SN2OEzB4h0+DOO++8fYPw2GOPmW9+85ut5NbQX8jE7kt7QB988MHkS8l0s/niSbyRF7WTJk1q7X/wwQcn1yZDhw7t600sBbT4kvexTZl4y1ff2223XSv8oY8Xth5r8aUbF+0JZfjSnYAktu66667m/vvvbxWS35i99tqrEDZ59nbkkUea8847r1W+TJJJoYN5WkjL+CLPQU466aRkBoh0s32WIrPlyQej8nw33WyufT1VwKpZWnyxgtJWWPw64YQTWv9y7bXXJmOU1k2LL3nXu7bvcfKW9y3zgXrIrmnxJY2R3BdLEvR+++3XkUwkS/zKO0B5ic/WnYA2X4q6EPM7w6IM8spp8iXv98Tm/ij77MXmeV+VGPm0b2i+kFDUsD1VX7DIckQ77LCDefHFF1s9kUxjuXkdMmRI397JV5vyVVSamSxffMvL/m222abvvj4WCO0EtGVY1Rfb40n5mC8O8KW3EdkXsFJaptKVJMYisxTlJZaUmeWojLd17IMv/am+8sorZsKECUaSTNJN69cusfuSxpeEov7nRZESsfvi4vol+5skSfQyFW6/L1c+/PDDZEabqVOntkIR+guZ2H1pP2fyXu7/9Kc/NWuuuWbfU0vujyZOnNianUjuc26++WazySab9N03pgKafMk+kJIkeHnBtvHGGxcK6Ztvvplc58qyv+kW+nhRqONthTT5ksdGZkWTlyvp8xFtCWX40p1A3scyo0aNSsaYZZZZpi+6WbNmJfdJ7TP3Fv0961t5IAU0jS/33nuvGTduXMeL26LPUvISomW2X/lie/XVVw8k2tWbqcmXMrRIKOqkpsmX7PWu3OPI+CDXL/22boklZWY56ncsn/+uyReJwxNPPJG8/5N763QbO3ZsMjNRdhUKn+PWVNu0+VKUc8zvDIsyyCunzZfsb9JGG22U5BcsueSSPTHmPXuxSUaqEiOf9g3NFxKKGran6gsWma5Qvs6WJafSTS4kZcrUXXbZxcwzzzxde/jwww+b/fff3zz77LOtMjKV9/nnn28WWGCBhsmUO3xoJ6BtL6v6Yns8KR/zxQG+9DYiL8tYbjRk2v/22QLyavnNb36TvJBJlxiRMjYPXMu4Wvc++NKbcN6Md0V9qTt2TdQfuy8pUxKK3NgVuy8url/yfpMkAV4egnW7UZXrZElkPfroo1uBKpqI5Cay9dQSuy/t1PK+8pevlmSGB1nKodv2+uuvJ8sWyVIS6abty9u035p8efvtt80+++xjZBmHdJPEZnkw9dWvfrXnCTlnzpxkrGhPPoxhvLAdhTT5kscme++r8StJG2e0+ZKd1l9YiSNyrdG+1FCWYTbBVf4+ZcoUc+qppzJjno1wAZV9//33zeTJk5MZntNN7o1/9KMfGXnR0u0DrW7Lh9t8OBoQpp5N1Ta+2MaNhKJOYpp86Xa9e+WVVxq5du22yfhy3333mW9961sdiSXyobosMb3QQgvZahhseU2+5M14J/dH/XwJNrg1NFyTLzb4Yn5naMMhW1abL3m/SZJz8P3vf99InkLeJh9+ysyt7cu+Fk1EqhIbH/cNzRcSihq2yMULlpdffjl5iNH+4l5O1iOOOMIccsghcyUHyQkrWYKy1Jk8OE03WZJGpj/sdfHZMK6+hw/tBOzboUwBF77YHjPmiwN86W/Dc889Z3beeeeOWdDkQdgpp5ySLAcx//zzd1QiL3zlyxb5e/t67jZfzPRvVTMl8KU3d1mWRlxJv7qV0rKszOGHH15oSaJmolrfUWP3JSVHQpEbh2L3xdX1S96XdfIl5umnn25WXXXVjpcz77zzTvKCT25Q05kmYhmXYvcle1blxX38+PHJBxXZWSEkiUwelMt9zuOPP96qSvNDU22+5M2Qufzyy5ujjjrK7LjjjnMt6/3xxx+bp556KnFGZu9t38455xwjy6Z1e/Hr5hfAr1q0+ZKln31Be8wxxyTLFhVZXtOvSA6mNdp86TazwxprrJH8JslsaO0f9clvksxMJA/M2z/ki+HZWxnDtPki90myBFX7jBALL7yw+cEPfmDkOib7LEWulyVhWpaeb792lVkkJDF28cUXL4M92H20+WIbKBKKOolp8yW74oTQkN8WeQYnv0XZVSskyfGKK65IntW2vwvSmDwvrDT59F8T/AAAIABJREFUkn2vI8/nZcY8eX7LVoyAJl+KEfm0VMzvDG04ZMtq9EU+5JP8hPbr127P7GR1C5kgpT3pXvO4FJovJBRVGR0c7OvqBUveg1NpntysyrT+q6yySvIQTL6MkjXf229opZwkCFx88cVm8803D/qBaWgnoK1CrnyxOW7MFwf40t8EeWh6/fXXJ1/5t990puOGLAOQJiF2G1+KzprWvzXNlsCX7vxldiJ5UC4PQF1u8kBE/JMXgaFtsfuSxoOEIjdmxu6Lq+uXbi/yJAoyc966666bfAEjSwLLkkXZ360DDjggecg6bNgwN4FrqJbYfclilVmKzj777OR3pn2TWMvsh+uss46Zb775zJ/+9CcjS4y0JzSn1ytFZldsKJy1H1abL73Giey9cTdnJCjyYY7MHhL6eGErmDZf2vnkzYQnY48sm8mWT0CjL3mzH6Z0JLl59OjRZvjw4UaufWS2tOxvkvx2XXLJJUlCiaZkRWGkzZdev0fyDDZ9liLXOc8880xyDZO9dtW6fLhGX2x/Z0go6iSmbXyR3yJJPhQP2l/gChV5fibvgpZaainTa3wpMmuarZehlNfii8xOtNdeeyXLfrvcxowZkySTyPWOhk2LL7axjPmdoS2L9vIafel2f9T+zE5yE+SjP7nezf5unXHGGcnsrdlk2CpxCGXf0Hwhoahhs1y+YJGkov3222+uBxb9uigXmvL1pVwMhP5AI7QTsF9ssn935YvNcWO+OMCXYiZ0m3a7yN5ygypf4MlsRr2WYCxSV9Nl8KV7BOTlvUyTLEllLjcSilzSrKcuEorccGV8Kc5RblTlRZws/ZC9Ce1Vi4xRsqzvYostVvxgnpaM3Zc87PKiX5LBTjzxRKuoyH2O+CIJZ6Hf51h1vK2wRl9k1qHp06cny81kX8724ygPvSR5TR5oZWeP6LdvDH/X6Esat/feey9ZsnnmzJmtUF577bXJDCNs+QS0+iIfU8jX/TKzmc21iNwbS5LauHHjVP4mafSlyu+RJE3LBztf+9rXVA5BGn2xCTQJRZ20NPpS9r5YyMmzNlk6XD7M0HiPpMUXeXEv1xw21ypFxiESij4pgin6MjG/M6wSPC3jS5aRrIokM7bKfzab1g+5Ukah+UJCkY3dNZR1nSDy2muvJVOGyUOwfhcL8rB0++23NyeccMJcywXU0NWBVBnaCWgLxbUvRY4f88UBvhQx4D9l8qYk7FYD44sdWx9KVxlf5OvbbbbZxnk3SChyjtR5hSQUuUHK75EdR3k5I0uISFJR+7JWebXIjCTHHXecmTRpUjQzjcTuSzcb5KH5jBkzzEknndT3Awq5DpEZqSQpZMSIEXaCRVZaqy8SRptrVym/3nrrJffG2WWLIlOiZ3c0+5K9FhZQDz30UDITGls+Ac2+yEc3Tz/9dPL87fbbb++riLzQk/FFZg/Xumn2RWYgOvnkkwvNEiHXrvKx6KGHHqr6GkazL0XGCBKKOilp9cX2t4jx5VNvtPgis1gdfvjhRYYUqzIkFJFQJMLE/M7Q6oTIFNYyvuQxko8ubrzxxuSaNztLa7a8fPwn90YyCcHQoUOrIA9639B8IaGoYd2qvMDt1nS5mPzf//1f87Of/SxZ3kwecqQnsJyoMg2zTK27xRZbmC984QtRZaKHdgLa6leHL/3aEPPFAb70i/7cf0/HF3lo+otf/MI8++yzrSUUGV/sefq0R5XxJTtOuOoXCUWuSNZXDwlFbtjye1SOo8xa8+ijjyYvZx577DHzyCOPJBXJDACyRMRmm21mttpqK7PooouWO4Cne8XuSz/sEvdf/vKXZtq0acl1iNzryJZeh8hyMzHGvR+Xbn/X7kuve2MZK0aOHGnWWmut5Ovdr3zlK8HPqFnWk3Q/zb688847ZpdddjH33HNPCyMJRb2N0uxLSkaSnH/7298m1yJyXSyJzjIzmiS2rrnmmskMeYwvn9LS7ou4Is9m77zzTnPfffd1PEuR57Ry7ysvaSWpNbZr1zK/Tdp96ceMhKJOQtp9SceX2267LfnwJv0tEkqML3OfTVp8yY4T/caVon8noYiEInEl5neGRc+FvHJaxpdejN5///3kmZ1MepJ9Zrf22msneQkyjiywwAJVUEexb2i+kFAUhXZ0ggegOFCGQGgDdpk+so87AvjijqWGmvBFQ5Td9RFf3LHUUBO+aIiyuz7iizuWGmrCFw1RdtdHfHHHUkNN+KIhyu76iC/uWGqoCV80RNldH/HFHUsNNeGLhii76yO+uGOpoabQfCGhSIOVivoY2gmoKDRedhVfvAyLt43CF29D42XD8MXLsHjbKHzxNjReNgxfvAyLt43CF29D42XD8MXLsHjbKHzxNjReNgxfvAyLt43CF29D42XD8MXLsHjbKHzxNjReNgxfvAyLt43CF29D42XDQvOFhCIvNaJRZQmEdgKW7Sf7uSGAL244aqkFX7RE2k0/8cUNRy214IuWSLvpJ7644ailFnzREmk3/cQXNxy11IIvWiLtpp/44oajllrwRUuk3fQTX9xw1FILvmiJtJt+4osbjlpqwRctkXbTz9B8IaHITdypxRMCoZ2AnmBT2wx8URv6Uh3Hl1LY1O6EL2pDX6rj+FIKm9qd8EVt6Et1HF9KYVO7E76oDX2pjuNLKWxqd8IXtaEv1XF8KYVN7U74ojb0pTqOL6Wwqd0JX9SGvlTH8aUUNrU7heYLCUVqVY2z46GdgHFGIZxe4Us4sfKhpfjiQxTCaQO+hBMrH1qKLz5EIZw24Es4sfKhpfjiQxTCaQO+hBMrH1qKLz5EIZw24Es4sfKhpfjiQxTCaQO+hBMrH1qKLz5EIZw24Es4sfKhpfjiQxTCaUNovpBQFI5btLQAgdBOwAJdokiNBPClRrgRVo0vEQa1xi7hS41wI6waXyIMao1dwpca4UZYNb5EGNQau4QvNcKNsGp8iTCoNXYJX2qEG2HV+BJhUGvsEr7UCDfCqvElwqDW2CV8qRFuhFXjS4RBrbFLoflCQlGNMlD14AmEdgIOnhBHbCeAL/hgQwBfbGhRFl9wwIYAvtjQoiy+4IANAXyxoUVZfMEBGwL4YkOLsviCAzYE8MWGFmXxBQdsCOCLDS3K4gsO2BDAFxtalA3NFxKKcDYqAqGdgFHBD7Az+BJg0BpsMr40CD/AQ+NLgEFrsMn40iD8AA+NLwEGrcEm40uD8AM8NL4EGLQGm4wvDcIP8ND4EmDQGmwyvjQIP8BD40uAQWuwyfjSIPwAD40vAQatwSbjS4PwAzx0aL6QUBSgZDS5O4HQTkBi2SwBfGmWf2hHx5fQItZse/GlWf6hHR1fQotYs+3Fl2b5h3Z0fAktYs22F1+a5R/a0fEltIg12158aZZ/aEfHl9Ai1mx78aVZ/qEdHV9Ci1iz7cWXZvmHdnR8CS1izbY3NF9IKGrWF47umEBoJ6Dj7lOdJQF8sQSmvDi+KBfAsvv4YglMeXF8US6AZffxxRKY8uL4olwAy+7jiyUw5cXxRbkAlt3HF0tgyovji3IBLLuPL5bAlBfHF+UCWHYfXyyBKS+OL8oFsOx+aL6QUGQZYIr7TSC0E9BvmvG3Dl/ij7HLHuKLS5rx14Uv8cfYZQ/xxSXN+OvCl/hj7LKH+OKSZvx14Uv8MXbZQ3xxSTP+uvAl/hi77CG+uKQZf134En+MXfYQX1zSjL8ufIk/xi57iC8uacZfV2i+kFAUv5OqehjaCagqOB52Fl88DIrHTcIXj4PjYdPwxcOgeNwkfPE4OB42DV88DIrHTcIXj4PjYdPwxcOgeNwkfPE4OB42DV88DIrHTcIXj4PjYdPwxcOgeNwkfPE4OB42DV88DIrHTcIXj4PjYdNC84WEIg8loknlCYR2ApbvKXu6IIAvLijqqQNf9MTaRU/xxQVFPXXgi55Yu+gpvrigqKcOfNETaxc9xRcXFPXUgS96Yu2ip/jigqKeOvBFT6xd9BRfXFDUUwe+6Im1i57iiwuKeurAFz2xdtHT0HwhochF1KnDGwKhnYDegFPaEHxRGviS3caXkuCU7oYvSgNfstv4UhKc0t3wRWngS3YbX0qCU7obvigNfMlu40tJcEp3wxelgS/ZbXwpCU7pbviiNPAlu40vJcEp3Q1flAa+ZLfxpSQ4pbuF5gsJRUpFjbXboZ2AscYhlH7hSyiR8qOd+OJHHEJpBb6EEik/2okvfsQhlFbgSyiR8qOd+OJHHEJpBb6EEik/2okvfsQhlFbgSyiR8qOd+OJHHEJpBb6EEik/2okvfsQhlFbgSyiR8qOd+OJHHEJpRWi+kFAUilm0sxCB0E7AQp2iUG0E8KU2tFFWjC9RhrW2TuFLbWijrBhfogxrbZ3Cl9rQRlkxvkQZ1to6hS+1oY2yYnyJMqy1dQpfakMbZcX4EmVYa+sUvtSGNsqK8SXKsNbWKXypDW2UFeNLlGGtrVOh+UJCUW0qUHETBEI7AZtgxDH/QwBfsMGGAL7Y0KIsvuCADQF8saFFWXzBARsC+GJDi7L4ggM2BPDFhhZl8QUHbAjgiw0tyuILDtgQwBcbWpTFFxywIYAvNrQoG5ovJBThbFQEQjsBo4IfYGfwJcCgNdhkfGkQfoCHxpcAg9Zgk/GlQfgBHhpfAgxag03GlwbhB3hofAkwaA02GV8ahB/gofElwKA12GR8aRB+gIfGlwCD1mCT8aVB+AEeGl8CDFqDTcaXBuEHeOjQfCGhKEDJaHJ3AqGdgMSyWQL40iz/0I6OL6FFrNn24kuz/EM7Or6EFrFm24svzfIP7ej4ElrEmm0vvjTLP7Sj40toEWu2vfjSLP/Qjo4voUWs2fbiS7P8Qzs6voQWsWbbiy/N8g/t6PgSWsSabW9ovpBQ1KwvHN0xgdBOQMfdpzpLAvhiCUx5cXxRLoBl9/HFEpjy4viiXADL7uOLJTDlxfFFuQCW3ccXS2DKi+OLcgEsu48vlsCUF8cX5QJYdh9fLIEpL44vygWw7D6+WAJTXhxflAtg2f3QfCGhyDLAFPebQGgnoN80428dvsQfY5c9xBeXNOOvC1/ij7HLHuKLS5rx14Uv8cfYZQ/xxSXN+OvCl/hj7LKH+OKSZvx14Uv8MXbZQ3xxSTP+uvAl/hi77CG+uKQZf134En+MXfYQX1zSjL+u0HwhoSh+J1X1MLQTUFVwPOwsvngYFI+bhC8eB8fDpuGLh0HxuEn44nFwPGwavngYFI+bhC8eB8fDpuGLh0HxuEn44nFwPGwavngYFI+bhC8eB8fDpuGLh0HxuEn44nFwPGwavngYFI+bhC8eB8fDpoXmCwlFHkpEk8oTCO0ELN9T9nRBAF9cUNRTB77oibWLnuKLC4p66sAXPbF20VN8cUFRTx34oifWLnqKLy4o6qkDX/TE2kVP8cUFRT114IueWLvoKb64oKinDnzRE2sXPcUXFxT11IEvemLtoqeh+UJCkYuoU4c3BEI7Ab0Bp7Qh+KI08CW7jS8lwSndDV+UBr5kt/GlJDilu+GL0sCX7Da+lASndDd8URr4kt3Gl5LglO6GL0oDX7Lb+FISnNLd8EVp4Et2G19KglO6G74oDXzJbuNLSXBKdwvNl+ASipR6RbchAAEIQAACEIAABCAAAQhAAAIQgAAEIAABCEAAAhCAAAQgAAEIQAACEIAABCIh8Mknn3jdExKKvA4PjYMABCAAAQhAAAIQgAAEIAABCEAAAhCAAAQgAAEIQAACEIAABCAAAQhAAAIQiI0ACUUVI5qd8qlidewOAQhAAAIQgAAEIAABCEAAAhCAAAQgAAEIQAACEIAABCAAAQhAAAIQgAAEIACBRgmQUFQRPwlFFQGyOwQgAAEIQAACEIAABCAAAQhAAAIQgAAEIAABCEAAAhCAAAQgAAEIQAACEICAVwRIKKoYjmxCke9AK3aX3SsSwJeKAJXtji/KAl6xu/hSEaCy3fFFWcArdhdfKgJUtju+KAt4xe7iS0WAynbHF2UBr9hdfKkIUNnu+KIs4BW7iy8VASrbHV+UBbxid/GlIkBlu+OLsoBX7C6+VASobPfQfPnMJ55n6IQGVJnv3nUXX7wLidcNwhevw+Nd4/DFu5B43SB88To83jUOX7wLidcNwhevw+Nd4/DFu5B43SB88To83jUOX7wLidcNwhevw+Nd4/DFu5B43SB88To83jUOX7wLidcNwhevw+Nd4/DFu5B43aDQfCGhyGudaJwtgdBOQNv+Ud4tAXxxyzP22vAl9gi77R++uOUZe234EnuE3fYPX9zyjL02fIk9wm77hy9uecZeG77EHmG3/cMXtzxjrw1fYo+w2/7hi1uesdeGL7FH2G3/8MUtz9hrw5fYI+y2f6H5QkKR2/hTW8MEQjsBG8al/vD4ol4BKwD4YoVLfWF8Ua+AFQB8scKlvjC+qFfACgC+WOFSXxhf1CtgBQBfrHCpL4wv6hWwAoAvVrjUF8YX9QpYAcAXK1zqC+OLegWsAOCLFS71hUPzhYQi9crGBSC0EzAu+uH1Bl/Ci1mTLcaXJumHd2x8CS9mTbYYX5qkH96x8SW8mDXZYnxpkn54x8aX8GLWZIvxpUn64R0bX8KLWZMtxpcm6Yd3bHwJL2ZNthhfmqQf3rHxJbyYNdlifGmSfnjHDs0XEorCc4wW9yAQ2glIMJslgC/N8g/t6PgSWsSabS++NMs/tKPjS2gRa7a9+NIs/9COji+hRazZ9uJLs/xDOzq+hBaxZtuLL83yD+3o+BJaxJptL740yz+0o+NLaBFrtr340iz/0I6OL6FFrNn2huYLCUXN+sLRHRMI7QR03H2qsySAL5bAlBfHF+UCWHYfXyyBKS+OL8oFsOw+vlgCU14cX5QLYNl9fLEEprw4vigXwLL7+GIJTHlxfFEugGX38cUSmPLi+KJcAMvu44slMOXF8UW5AJbdD80XEoosA0xxvwmEdgL6TTP+1uFL/DF22UN8cUkz/rrwJf4Yu+whvrikGX9d+BJ/jF32EF9c0oy/LnyJP8Yue4gvLmnGXxe+xB9jlz3EF5c0468LX+KPscse4otLmvHXhS/xx9hlD/HFJc346wrNFxKK4ndSVQ9DOwFVBcfDzuKLh0HxuEn44nFwPGwavngYFI+bhC8eB8fDpuGLh0HxuEn44nFwPGwavngYFI+bhC8eB8fDpuGLh0HxuEn44nFwPGwavngYFI+bhC8eB8fDpuGLh0HxuEn44nFwPGxaaL6QUOShRDSpPIHQTsDyPWVPFwTwxQVFPXXgi55Yu+gpvrigqKcOfNETaxc9xRcXFPXUgS96Yu2ip/jigqKeOvBFT6xd9BRfXFDUUwe+6Im1i57iiwuKeurAFz2xdtFTfHFBUU8d+KIn1i56GpovJBS5iDp1eEMgtBPQG3BKG4IvSgNfstv4UhKc0t3wRWngS3YbX0qCU7obvigNfMlu40tJcEp3wxelgS/ZbXwpCU7pbviiNPAlu40vJcEp3Q1flAa+ZLfxpSQ4pbvhi9LAl+w2vpQEp3S30HwhoUipqLF2O7QTMNY4hNIvfAklUn60E1/8iEMorcCXUCLlRzvxxY84hNIKfAklUn60E1/8iEMorcCXUCLlRzvxxY84hNIKfAklUn60E1/8iEMorcCXUCLlRzvxxY84hNIKfAklUn60E1/8iEMorQjNFxKKQjGLdhYiENoJWKhTFKqNAL7UhjbKivElyrDW1il8qQ1tlBXjS5Rhra1T+FIb2igrxpcow1pbp/ClNrRRVowvUYa1tk7hS21oo6wYX6IMa22dwpfa0EZZMb5EGdbaOoUvtaGNsmJ8iTKstXUqNF9IKKpNBSpugkBoJ2ATjDjmfwjgCzbYEMAXG1qUxRccsCGALza0KIsvOGBDAF9saFEWX3DAhgC+2NCiLL7ggA0BfLGhRVl8wQEbAvhiQ4uy+IIDNgTwxYYWZUPzhYQinI2KQGgnYFTwA+wMvgQYtAabjC8Nwg/w0PgSYNAabDK+NAg/wEPjS4BBa7DJ+NIg/AAPjS8BBq3BJuNLg/ADPDS+BBi0BpuMLw3CD/DQ+BJg0BpsMr40CD/AQ+NLgEFrsMn40iD8AA8dmi8kFAUoGU3uTiC0E5BYNksAX5rlH9rR8SW0iDXbXnxpln9oR8eX0CLWbHvxpVn+oR0dX0KLWLPtxZdm+Yd2dHwJLWLNthdfmuUf2tHxJbSINdtefGmWf2hHx5fQItZse/GlWf6hHR1fQotYs+0NzRcSipr1haM7JhDaCei4+1RnSQBfLIEpL44vygWw7D6+WAJTXhxflAtg2X18sQSmvDi+KBfAsvv4YglMeXF8US6AZffxxRKY8uL4olwAy+7jiyUw5cXxRbkAlt3HF0tgyovji3IBLLsfmi8kFFkGmOJ+EwjtBPSbZvytw5f4Y+yyh/jikmb8deFL/DF22UN8cUkz/rrwJf4Yu+whvrikGX9d+BJ/jF32EF9c0oy/LnyJP8Yue4gvLmnGX1fdvvzkJz8xEyZMGAjIk08+2Rx//PHJsd58802z9957mzvuuKN17CWWWMJce+21ZuONN67Unn/961/mrLPOMkcffXSrnhVWWMFMnz7drLTSSh11/+pXvzLrrrtupeP121n6tOuuu/Yr5uTvdftStpF/+9vfzGGHHWYuvfTSslVY7ffQQw+ZUaNGWe0jhd9++23zyCOPmDvvvNO8+OKL5tlnnzVz5sxJ6ll66aXNyJEjzRprrGE23HDD5P8OGzbM+hg+7dDNF1fx+tznPmdWWWUVs+SSS5rVV1/drLfeesn/nm+++fpi+PDDDxNnpk6d2lH2mmuuSc6nbNv7VthW4JNPPjHTpk0z++23n/nggw+Sv0hbZ86caTbbbLO+Y8QZZ5xhpkyZYoYMGWJz2LnKfu973zMnnHBC69/bx8i8ipser+oYX7IM9t13X/PDH/7QzD///LlsqzBYfvnlk/P485//fDLujx492vy///f/zDzzzFMqjrZtL3UQY4yr87HX8ceMGWPkemD48OFlmznXfnX44qxxORWRUFQnXeoeOIHQTsCBA+KAHQTwBSFsCOCLDS3K4gsO2BDAFxtalMUXHLAhgC82tCiLLzhgQwBfbGhRFl9wwIYAvtjQomzdvjSVUCSRfeCBB8wee+xhXn311VagJQlEEnCWWWaZUsHvlihwySWXmPHjx8+VhFDl5XTRBpJQNJgX4u3xsEkokgQ0cfGcc84xt99+e9GwmoUXXjhJeJEEiBEjRhTez6eCdScU5fVVkjokiWa77bYzQ4cO7YlDkromTpxoHn300VY5SQiRxB9JUCq75Y093ZKE8sYIaYOMnWWS1trbTEKRMbZJOa7HbElyO+SQQ8yWW27Z18esb7ZtL+srCUVlydntR0KRHS9Ke06g7hsIz7tP8ywJ4IslMOXF8UW5AJbdxxdLYMqL44tyASy7jy+WwJQXxxflAlh2H18sgSkvji/KBbDsPr5YAlNeHF+UC2DZ/bp9aTKhKG8mIcFzwAEHmDPPPLPU7C+SgCCJQzKzTLoddNBBSX15M164fjmdF14SivxMKJLks6efftp897vftUokysZYEmROOeUUs+2225ae6cRyWHBWvImEorTxksRx6qmn9jzP8xIEZf9tttkmme1qscUWs2aRNzvauHHjkvryEsO6jRG99inaKBKKmk8oSmMl8ZSZkSRZrOhGQlFvUnVfvxSNU9FyJBQVJUW5IAiEdgIGATXiRuJLxMGtoWv4UgPUiKvEl4iDW0PX8KUGqBFXiS8RB7eGruFLDVAjrhJfIg5uDV3DlxqgRlwlvkQc3Bq6hi81QI24yrp9aTKhSML27rvvJjO8zJgxoxVFWXqo24xCvUL91ltvJXXdcsstrWJjx441l19+uVl88cVzdyWhaDAnzyBm2GjvSb8ZiiSZTdw//PDDW0uaZUmky3WliWjvvPNOkoCUt0nZ4447LpnppN+sO4MhXuwoNglF6XJRxWr+tJTMPva73/2u6y5Flg776KOPzLHHHpssY9i+Fdk3e2BZRu3II480F110UetPK6+8crL8mSyLmLf1GiMkUVEcmnfeeW2wtMqSUORPQpEE5etf/7q58MILzWqrrVYoniQU9cZU9/VLoSBZFCKhyAIWRf0nENoJ6D/RuFuIL3HH13Xv8MU10bjrw5e44+u6d/jimmjc9eFL3PF13Tt8cU007vrwJe74uu4dvrgmGnd9+BJ3fF33Dl9cE427Pp98kcSAnXbaqWP2n36JG0Wi89xzz5mdd97ZyOxC6dbvJX+23rykA5lp4qqrrjIbbLBB12ZkkwXkuNdff72R5IkQN598qcIvm+g2ZsyYJAFo+PDhVapN9u02M5b8TZY/2meffcymm26azH6T5SmJUY8//niyPNrNN988V1vKJLlU7lCFCmwSik4++WRz/PHHWx9NkngefPBBc+6555o777yzY39JxBKOm2yySc96X3/9dbPbbruZ++67r1VuiSWWSJZH3HjjjQu1SWY7Ou+888yhhx7aKl8kebFXQlHV5deqJhQNeryqY3yxTcrJi0eR3yGJ//vvv28++OAD89RTT5np06cnM5PJ/27fJKnoyiuv7Jpg1l7Wtu2FRM0plJeQWfZ8LNuGMvvV4UuZdhTdh4SioqQoFwSB0E7AIKBG3Eh8iTi4NXQNX2qAGnGV+BJxcGvoGr7UADXiKvEl4uDW0DV8qQFqxFXiS8TBraFr+FID1IirxJeIg1tD1/ClBqgRV+mTL3UlFMmLXkkWkYSB9m2HHXZIliFaaKGFeka427JIkvRx8MEHz5UU0l4ZCUV+njx1JRR1c0USQ2TZMnGuyAxDH3/8sbnxxhvNEUcckczCk26SoHLNNdckS3KFsA0ioSjlIEkRMqPPiSee2IFmzz33NBdccEHfJQ5nzZplJkyYYGbPnt3af9SoUUlS0TLLLNMX9wMPPGD22GOPjnhNmTKbxVZBAAAgAElEQVQlWXatV8z7zWJWdJzKayAJRW5mKCqSUJTlL2PBk08+mSSYSYzbt6LL2ZFQ1Pu08+n6pe8AYYwhoagIJcoEQyC0EzAYsJE2FF8iDWxN3cKXmsBGWi2+RBrYmrqFLzWBjbRafIk0sDV1C19qAhtptfgSaWBr6ha+1AQ20mrxJdLA1tQtfKkJbKTV+uRLXQlFErq8pYjk34vM+CIvg3fdddeORIEDDjggSV4YNmxYTzNIKPLzxKkroSjPFdtljtqJ5SWpbLTRRklS0ZJLLukn3LZWDTKhSA4rM8RMnjzZXH311a1WyFJjsuThyJEje/LqNrNUkXP95ZdfThIWH3300dYxJOlLEhZlJqpeW7+EItm3SPJi3jFIKGouoSiNh8x+deCBB3YslVk0piQU9R7ifLp+KTIYk1BUhBJlgiEQ2gkYDNhIG4ovkQa2pm7hS01gI60WXyINbE3dwpeawEZaLb5EGtiauoUvNYGNtFp8iTSwNXULX2oCG2m1+BJpYGvqFr7UBDbSan3ypc6EIgmfLHk2ceLEjpf+/ZYte+utt8y+++7b8TLYZskaEor8PHHqSCh69913E1ckeSXdJJnliiuuMGuvvXYpEDLLyeWXX24mTZrUsX/ZBJNSjaiw06ATiqSpd999t9lss806Wn3LLbeYrbfeum9P8s73fsuW5SUr9htX2huSHSNk3//+7//uWPqx7NJnJBQ1n1DU7bdHfkemTZtmvvjFL3b1koSi3qesT9cvfQcXZigqgogyIREI7QQMiW2MbcWXGKNaX5/wpT62MdaMLzFGtb4+4Ut9bGOsGV9ijGp9fcKX+tjGWDO+xBjV+vqEL/WxjbFmfIkxqvX1CV/qYxtjzT75UndCkcRv+vTpSXLGBx980Arn2LFjk6SNxRdfvCPEeYkCSyyxRLIE0sYbb1xIBxKKCmEaeKE6Eopuuukms91223X0RWYSktmtsueZTYfffvtts88++5hbb721tdvo0aOTWXjER5+3JhKK8sYROWclDkW2vFmmVl555ST5QxLE2rdusxrZxD07RowZM8bstddecy13t/vuu5vzzz/fLLDAAkW6kZQhociPhKJuvz3yuyOx7raRUNRbdZ+uX4qclMxQVIRSg2Vk3czDDjssmVpONhmM5WJh+PDh5pVXXjHnnXeekR96WYd01VVXNeutt57ZcccdjWQHDhkypMGWN3Po0E5A15TwxY4ovjC+2BiDL/iCL8UJ8HtUnJWUZHxhfLExBl/wBV+KE+D3qDgrfo+MwRd8sSGALza0uN7FF3yxIYAvNrT8Gl8GkVAkCQDf/e53zWmnndYBasqUKebUU081Q4cOTf5dZoaRBIL99tuvI/moyBJp7RWTUGTn46BKu04okuSzgw46yPz4xz9udWHcuHHJ7EQLLbRQ5W5JPXvvvXerHpk15+abbzabbLJJ5brrrCDEhKJus0LtsMMOyXvm9njmLUlXZIm0XmOEvMO+6qqrEpeOPvrojvBcdtlliQdFE9RIKPInoShvBrPtt98+SWZdcMEFc09DEop6j06hPd8loajOXxsHdefdQEg26oMPPmgOP/zwjnVv2w9XdAo8B030qorQTkDX8PDFjii+zP1CjvGlu0P4gi82Iwy+4Au+FCfA9UtxVlKS8YXxxcYYfMEXfClOgN+j4qz4PcpPQON+mvvpbgQYXxhfbAjgiw0tv+6PBpFQJHTefPPN5KX8HXfc0ZGgIbOKbLPNNsm/5c1SkpdQ0I82CUX9CDXzd9cJRU8++aTZaqutzOzZs1sduuSSS5Il0Fxsf/zjH83kyZPNSiutZDbccEOz2mqrmYUXXrhwYomLNpSpo4mEoueee85IosbLL7/carLNDEWykySIyUQVU6dO7eh2+1JzUv9uu+3WsYTiqFGjkhnMlllmmcK48mYoEj//+c9/zjVOyQxJMsuaeFBkI6HIn4QiiVc2MXC55ZYzM2fO7BpPEop6Wx7a8zoSioqMWg2WybuByJsurr2JoUwXWAfW0E5A1wzwxY4ovsz9goXxhQegNg9A8QVf8MXud6dbaX6P+D2yMQlf8AVfihPg/qg4KynJ+ML4YmMMvuALvhQnwO9RcVb8HuUnLPL8JYznL4NKKBIaeTOLpMkAw4YNSxJBZAaYdJMVLa688sq5ljzqd3aSUNSPUDN/d51QJDPXyGxW6dYvUaCZXg/+qINOKMqbXUhmc7rrrrvMWmutZQXgxRdfNBMnTuxIGFp66aWTBJCRI0eaI4880lxwwQWtOuVvMrPQBhtsYHWcbglFssrOrFmzzIQJEzoS1WT5ux/+8IdGxql+GwlFfiUU2Sa7kVDU2/DQ7qdJKOo3YjX89+wNp6wpKmtMysWpbHIhKAlEn/3sZ83jjz9u7r33XnPiiScm2adFp41ruItODx/aCei082buG058iWvAxhfXBOzqY3zpfGDO+ML40osA1y+MLzYE8MWGFi/88QVfbAjgiw0txhd8wRcbAvhiQ4vxBV/wxYYAvtjQ8mt8GWRCkSx9dtZZZ821pJAkCcjyM8cee2wLpCQkyGwz48ePt35nREKRnY+DKu0yoejvf/+7kSXzLrroolbzx44da2TGKxfLnQ2KSR3HGXRCUV4S0Oabb57EYpFFFrHqYrdlD3fffXez9tprJwlFH3zwQatO2+UQ0x17JRTJOCX1Hn/88R1tl/7suuuufccjEor8SiiSZc9kVqv22fFkCU75Ly8fgYSiuN4fkVBkNQQPvnD2BiJtgVwEypq4kyZNaq2LK397++23zZAhQ5LpAjVuvPDvfOGPL3EN2K7PacYXO6KML4wvNsbgC77gS3EC/B4VZyUlGV8YX2yMwRd8wZfiBPg9Ks6K36O5P+ji+QvPX3oRYHxhfLEhgC82tPy6PxpkQpFQeuedd+aaiSiP3ne+8x1z0kknJe+NbDcSimyJDaa8y4Siv/zlL0lyx5133tlqvExYIIkg880332A65OlRBplQ9NJLL5lDDjkkmY2ofbv88suNzFJXZpPfk+xMRHn1SJLR+eefn0xmYbv1SiiSuvKWaFx55ZXNtGnT+s6YRkKRXwlFedcnMhuezDg1//zzz6UOCUVx3R+RUGQ7Og64fLcbCDkRjz766FIXgQPuwkAPxwPz/Afm+JKvIb7gi80AhS/4gi/FCXD9UpyVlGR8YXyxMQZf8AVfihPg96g4K36PuieIcD/N/XQeAcYXxhcbAvhiQ4v7I3wJ15dBJxQJqSeeeMJsv/325tVXX80Ft8022xhZzmqxxRazA/t/pUkoKoWt9p1cJhTleXv22Wcnq6Bo3+pMKPrHP/5hZMaXZ5991tx6661Jgs2cOXM6kB9wwAHmzDPPLLQ8WLdYvfLKK8myY3Iu521ll0NM6+qXUCTlJElKxqn2GZGKLH1GQpFfCUUSy2xMxowZY2Q8kiXushsJRb1H0NCe75JQ5PkvYt4NxAorrGBmzJiRrHPJ1kkgtBPQdfzwxY4ovsz9Qo7xpbtD+IIvNiMMvuALvhQnwPVLcVZSkvGF8cXGGHzBF3wpToDfo+Ks+D3KT0Djfpr76W4EGF8YX2wI4IsNLb/uj5pIKJJljeRlrixDk92WXnppM3PmTLP66qvbQW0rnU0WKF1Rzo4yS8n1119vll9+eZfV9qwrlvujuhOKrr322mTWIu2bTUKRa1Y77LBDMmtQ2WTA9vbMmjUrSSqaPXt2RzNlJRxZfkwSD8tuRRKKZOkzWRbrtNNOax2myFKMVROKyvYpb78i41Ud44ttUk7emP3QQw+ZUaNGOcERSkKRk87+XyUnn3zyXMv2uai/Dl9ctKtbHSQU1UnXQd15NxBycXjhhRcaGXDZOgmEdgK6jh++2BHFl7lfsDC+dHcIX/DFZoTBF3zBl+IEuH4pzkpKMr4wvtgYgy/4gi/FCfB7VJwVv0f5CUXcT3M/3Y0A4wvjiw0BfLGh5df9URMJRUJLZv049NBDzY9+9KMOeKeffnqy3NE888xjB7WtNAlFpdHVuqPLhKK8GE+fPt3stNNOtfYhhMqbSChaeOGFzYEHHmiOOOIIZ++AJaHn1FNPNSeeeGIH9v3339+cddZZuctVFY1PkYQiqev1119PEh/vu+++VtX9Zkcioci/GYpkxrv99tuvFcPVVlvNyHix7LLLzqWMbTJUUeey5brN7Fi2vux+JBR9SoSEIldG1VRP3okgmZzyX/bHrKYmBFUtD8znfmCOLzzQsnmghS/4gi9ufvb4PeL3yMYkfMEXfClOgPuj4qySG/7PfKZjB/mCWdOGL3bRxhd+j2yMwRd8wZfiBPg9Ks6K65f8hEWe14XxvK6phKIXX3zRTJw40Tz66KMdoGTmPHnRu9JKK9mdhG2lSSgqja7WHetOKHI5o0mtIGqufJAJRZJcs+2225qdd97ZLLXUUk579tZbb5l9993X3HLLLR31yqQVMovZZpttVvp4RROK5AByfEkqal/67KCDDkqWdZt//vnnagMJRf4lFF199dVmjz32aMWq18xNJBT1Pq1Cu58moaj0MDmYHfNuOJluMIwbiMEY0nkUfLGjHtqAbde7/qXxpT+j9hL4MvcDc36P+D3qRoDxhfHFhgC+2NAiQQRf8MWGAL7Y0GJ8wRd8sSGALza0GF/wBV9sCOCLDS2/xpcmEorefffdJFFgxowZueDGjRtnZEaJESNG2IH9v9IkFJXCVvtOLhOKnnzySbPVVlt1LIfFM99PQ2iTUCRL98kyg3nbP//5T/Pss8+aOXPmdPz5S1/6kjnppJPMFltsYRZaaKFaJpH46KOPzLHHHpvMRJS3SSKTLHu23HLLlfLWJqEory2S1HTZZZcliVTZjYQi/xKKsjFZZ511zHXXXZfrPglFvU+p0N43klBUaogc3E55NxB33XWX2XTTTQfXiICOFNoJ6BotvtgRxZe5E0QYX7o7hC/4YjPC4Au+4EtxAly/FGfV64GWXS3hlsYXu9jxe8TvkY0x+IIv+FKcAL9HxVlx/ZI/4wzPX3j+0o0A40u448ugE4pkGSNJEjj66KN7QjvjjDPMlClTzJAhQ+zgGmOyyQK9ZqOwrryBHWK53nWZUJTnLQlFn8ppk1DUb1kkOV8ffvjhZDae22+/vWW/JNTILHQHHHBApaXH8k4nmaF42rRpyRJV7bMCZcvKsaVdw4YNsz4rbRKKpPJXXnnFTJgwIRlb0q1bUlPVhKJBj1d1jC+2STl5SaAuZxzLtmfMmDFGxqPhw4fP5Y5t263l+78d8q6b+p2PZY/lcr86fHHZvmxdJBTVSddB3XkngsuT30ETvaoitBPQNTx8sSOKL3M/MGd84YGWzQMtfMEXfLH73elWmt8jfo9sTMIXfMGX4gS4PyrOqtcDc7tawi2NL3ax4/eI3yMbY/AFX/ClOAF+j4qz8u36ZdAJRbNmzUpezM+ePbsFbcsttzSvvfZaMhtKusmsKVdddZXZYIMN7OCSUGTNa1A7uEwoeuONN8yuu+5q7r///lbzTzvtNHPMMccMqjveHsdlQlHayQ8//NAIX/mvfdtnn32MJP8tvPDCznjIcojjx4/vGA9Gjx5t5HemPaFHkpouueSSpGy2z/0aY5tQJPXJUoyTJk3qu/QZCUV+zVD073//2xx//PHm9NNPb2kxduzYZIYrmWHr/7d3fyGXVfX/wPfPpGEYEiwsJyO8EZEiCSxBiVLI6iazDKZyDCMjygn/xBBKgpHgRWXoIM40NSVRSMVk0EXin6KgtC6ymy68mgtRGyjSqyLqyzrwPL9znjnnOXvts/bea+31em6CedbZe63X573/eJ5Pe+/80VC0+9FT2n8faShadzYc+ff+AyKuAKUdgHGrWz9aXtYbzY+QF19oxSRGXuRFXtoLuB61t8rtC9C4macZLS9xjq5HrkcxiZEXeZGX9gKuR+2t3L8sf+KM/8PF6gy5HrkexZxh5EVeSs3LkA1Fzz//fHPw4MHmmWee2ea68sorZ3/YfeKJJ2Z/rJ//CX/0PX78eHP++efH8HpCUZTWcINTNhSFJ9d88YtfnGVn6+e2226bNbe89rWvHW5RGe6pj4aisMzQVHT48OHmoYceWlj1Jk8K2sl3+vTp2esQT548uf2r0Fz405/+dPbqteuvv36hoSc8zSc8zeiSSy6JqkSXhqLw311h/UeOHNneV2hqChm89tprt/9NQ1FeDUXLzhUhY/fff//Sp2tpKNr9UCrtfldDUdSpcfjBvtCKMy/tAIxb3frR8rLeaH6EvPiCIiYx8iIv8tJewPWovVUY6fzi/BKTGHmRF3lpL+B61N7K9UiDSFxa3L84v8Qlxv2L+5eYxMiLvJSal6EaipY1I4Q/xh87dqw5cOBA88orrzSHDh1qHnnkkQXK8Nqze++9t9mzZ09rYq88a0016MCUDUWxTx0ZdKEj76yvhqKwrBdeeGHWFPj0008vrHKTVxRubWjV6xDDa81uv/32JrwKLbxmbedTkj7+8Y83R48eXfq0mVWl6NJQFLa1qikyvG7vwgsvnO1OQ1FeDUWxTzPTULT7Cay0+10NRSNfkNbt3hcU64QWf1/aARi3uvWj5WW90fwIefEFRUxi5EVe5KW9gOtReyt/wPUH3Li0+AOu80tcYty/uH+JSYy8yIu8tBdwPWpv5X7X/W5cWtzvOr/EJSan+5chGopCI0B40tDOJxDdcsstTWgW2Lt37wwwvOropptuWniC0XzTUVtlDUVtpYYdl7KhKMz8F7/4xcKTYS666KLZk2ze8Y53JFvYd7/73eY3v/lN88EPfrC54oormre85S3N2WefnWz7fWyoz4aiMN9lry3c5BWFWwaPP/74GU8guu6662bNQuedd95s2Msvvzx7gtFjjz22QLfVdPSa17ymFWnXhqKw8WWvPptvfNRQlFdDUaj1hz70oYUnW4X8fPjDH16aFQ1Fux9COd2/tDnYNRS1URpxjP+AiMMv7QCMW9360fKy3mh+hLz4wjwmMfIiL/LSXsD1qL1VGOn84vwSkxh5kRd5aS/getTeyvXIH/zj0uL+xfklLjHuX9y/xCRGXuSl1LwM0VAUGjI+/elPN6dOndpmuuqqq2avCrrgggu2/y00HoXXF33+859f+OPv5Zdf3pw4caL1a400FMWkcbixqRuKlmX34YcfnjWcpPgJT9UKTW/f//73tzcXXsMXcnvuueem2EUv2+i7oSg8SSg8keirX/3qwvy7vqIwbGRZM2F4jVlo3tnZILbsfBLb0LRJQ9Gqp62FZrZrrrnGE4qWPKVpt1eMhfrvrEf4txSvZQ7XlPBqs9DwtfUTXpP36KOPNhdffPHS409D0e6npdLudzUU9XKZSbdRX1DEWZZ2AMatbv1oeVlvND9CXnxBEZMYeZEXeWkv4HrU3iqMdH5xfolJjLzIi7y0F3A9am/leqShKC4t7l+cX+IS4/7F/UtMYuRFXkrNS98NRcueKLLbH//Dterw4cPNkSNHFkhvvvnm2R+G9+3bt5ZaQ9FaolEGpG4o+te//jXLygMPPLC9nvDUke985zvNG9/4xo3X+OyzzzYf+chHmhdffHF7W6GJJrx2q+2TcDaeRIcN9N1QFKa06tVnsU8KCtta1aATmsM+8YlPnPH9Y3jd3be+9a1Z7ed/YhqaNmkoCvtc1gC11ST5ve99r7n77ru3p/a1r33tjOar+XmPfb7q4/4ltimnr4aicOzeeOONzRNPPLFNvq65KXbuHQ7R2UeW/XfZuqx03VfKz/WRl5Tz27ktDUV96ibYti8o4hBLOwDjVrd+tLysN5ofIS++oIhJjLzIi7y0F3A9am8VRjq/OL/EJEZe5EVe2gu4HrW3cj3SUBSXFvcvzi9xiXH/4v4lJjHyIi+l5qXPhqLQ8HHXXXc13/zmNxd41jUdrGpWOHbsWPPZz372jO8jdtqP/Qf6mCy0GTuV80vqhqJg9+STTzbhtVivvvrqNmXbnOxmvyy7+/fvb37+85837373u9uUbbQxQzQUhcWF10YdPHhwwT40C4Yn9Vx22WWt1h+eIBMawm699daF8Ttfh7hzY6+88kpz6NCh5pFHHln41Z133tncc889a19Lt2lDUZh3yHNY//xP2P9ZZ53VfP3rX9/+53VNImOfr/o4v8Q25fTVULTznBOK8rOf/az56Ec/ujKfsXNvFfQlgzQUdZWL+5yGojivwUf7giKOvI8TdtwMxh0tL3H+8uILipjEyIu8yEt7Adej9lZhpPOL80tMYuRFXuSlvYDrUXsr1yMNRXFpcf/i/BKXGPcv7l9iEiMv8lJqXvpqKFr1+rLwtIgHH3ywOeecc3Yle+qpp5obbrhh4ekwbZsVxv4DfUwW2oydyvmlj4aiZY0lq16V1cY6jFmV3XVPNmm7/b7HDdVQlOJpYm1fh7jMLDwlKDzB6Lnnntv+9ete97rZK+muvfbaXZk3bSgKGw9PVrrttttmT8Ta+gn737t3b/O3v/1t+980FDWz1xCGJ8wFm2U/fTQULXuKVJsnmGko2v0MVdr1SENR31ecDbfvC4o4wNIOwLjVrR8tL+uN5kfIiy8oYhIjL/IiL+0FXI/aW4WRzi/OLzGJkRd5kZf2Aq5H7a1cjzQUxaXF/YvzS1xi3L+4f4lJjLzIS6l56auhaNkf+y+//PLmxIkTTWj4WPfzn//8Z/Zko6985SsLQ0OjwNGjR5s3velNKzehoWid7ji/76OhKKwk1PtTn/pUc+rUqe2FhawdP368efvb3x692GVNLm2b2aJ31sMHhmooClP/y1/+0hw4cGD2CrCtn9BUE54SFf59t5+XXnpp9sSxX/7yl9vDdnsd4s5trWr8anOeSdFQFOaz7Dy3c54aioZvKFr2qs22udRQtPtJqbT7XQ1FPVxkUm7SFxRxmqUdgHGrWz9aXtYbzY+QF19QxCRGXuRFXtoLuB61twojnV+cX2ISIy/yIi/tBVyP2lu5HmkoikuL+xfnl7jEuH9x/xKTGHmRl1Lz0kdD0enTp2dPpDh58uRCk8HDDz88e6LIzuNlld2y7YSx9913X3PHHXesfK2RhqKYNA43tq+GolXNZxdffHFz9913Nx/72MeaPXv2rF1oeM3Zj370o+bLX/5y8/e//31h/LrX9K3d+IADhmwoWvXKsquuumr2pKALLrhg6cpXPd1o3bG9c2OrtvOFL3yhCTXbt2/f0v2naiha9eqz+Z1qKBquoei///1v88c//nF2fQg1nv9Zl4mtsRqKdj9ZlXa/q6FowItPl135giJOrbQDMG5160fLy3qj+RHy4guKmMTIi7zIS3sB16P2VmGk84vzS0xi5EVe5KW9gOtReyvXIw1FcWlx/+L8EpcY9y/uX2ISIy/yUmpeUjcUrWruuPPOO5t77rlnZRPQKr9lT0DZv39/88Mf/rC5+uqrWzULXHrppc2jjz7ahAaTEn+mcn7pq6Eo1DS8furw4cPNQw89dEaJ3/Oe9zQ333xz8/73v3/2ZKt5z9AQEpqHfvWrXzWh4e23v/3tGZ9v24iQS7aGbCgKa172pKHw76ExIzxh7Oyzz16g2fR1iDudX3jhhebgwYPN008/vfCr0NAUnly1rIExVUNR2OGy1+7NT0RDUX8NRaGB6J///Ocsg88+++ysie3JJ58841Bs82S7rQ9pKNr9TFba9UhDUS5XphXz8AVFXIFKOwDjVrd+tLysN5ofIS++oIhJjLzIi7y0F3A9am8VRjq/OL/EJEZe5EVe2gu4HrW3cj3SUBSXFvcvzi9xiXH/4v4lJjHyIi+l5iV1Q9Hjjz/eXH/99c2rr766TRLzx9ydjqueAHLllVfOmoouvPDCM+h3NgvE1CZm7O9+97smzKPvn6mcX/psKAo1CJm76667mgcffHBlScIrtS666KLmrLPOakIzwvPPP7/wqrSdHzx06FBz7733NuF1SaX8DN1QFFwee+yxWVPP/HG/6jVxy5oE27ymbDf/p556qrnhhhuaF198cXvYbq+pS9lQFHa4bE1bE4ltKOorZ6vOV32cX2Kbcvo8Z19zzTXNkSNHZsd9m5+dc2/zmXVjwhP77r///mbv3r3bQ5f9d9m67XT5/bJ9d9nO1mf6yMsm81n3WQ1F64RG/r0vKOIKUNoBGLe69aPlZb3R/Ah58QVFTGLkRV7kpb2A61F7qzDS+cX5JSYx8iIv8tJewPWovZXrkYaiuLS4f3F+iUuM+xf3LzGJkRd5KTUvKRuK/vrXvzY33XRT88wzz2xzhD/q/+AHP2je+973xhAtjF319Jlbbrll9lqj+T/Shg/2+cfp+YlpKIorad8NRWE2u722LGa2r3/965tvfOMbzSc/+clWr0uL2XbfY8doKFr16rEbb7xx1uB1zjnnzJb98ssvz16HGBqQtn5Cs1bs6xB3Gq56Mtp1113XHD16tDnvvPMWPpK6oSg0Ph4/frz53Oc+d0Z5NRR1e0JRiuPkM5/5zKwh8Pzzz2+9OQ1Fu1OVdr+roah19McZ6AuKOPfSDsC41a0fLS/rjeZHyIsvKGISIy/yIi/tBVyP2luFkc4vzi8xiZEXeZGX9gKuR+2tXI80FMWlxf2L80tcYty/uH+JSYy8yEupeUnVULSq6efb3/5286UvfWnpa4dizMKTZMITUOablVY1ImgoipEdbuwQDUVbqwlPqjlx4kRz7NixXZ9AtHP1oZEovB4tvObsrW9963A4Cfc0RkNRmP6yp/SEYzTU4MCBA82qpp877rhj1vSxZ8+ejRROnz49a1Y6efLkwnbuu+++Juxj/tVrqRuKwg7/8Y9/zPb/k5/8ZGH/GoqGbygKjWS33357c8UVV8yeRhbzo6Fod63S7nc1FMWkf4SxvqCIQy/tAIxb3frR8rLeaH6EvPiCIiYx8iIv8tJewPWovZU/4PoDblxa/AHX+SUuMe5f3L/EJEZe5EVe2gu4Ht02QFYAABmBSURBVLW3cr/rfjcuLe53nV/iEpPT/UuKhqLwdI4HHnigufXWWxcgQlNGeILQvn374oBWjF72WqVLL720+fGPf9xccskl25/SUJSEO/lGhmwo2pr8v//97+bPf/5z8+tf/7r5/e9/37z00kvNH/7wh+21hSdove1tb2ve9a53Ne973/tm/5sqr8kBW25wrIaiVeeBrdcTPvfcc2e8Fm2T1yEu4/jTn/40e+XiqVOntn+9f//+2esRr7766pXniA984ANNyOcb3vCGlsrLhy3bv4aifhuK3vnOdzZvfvObm8suu2zWQBSO4XPPPbdzHTUU7U6X0/1LmyJrKGqjZEwxAqUdgMXATnSi8jLRwva0LHnpCXaim5WXiRa2p2XJS0+wE92svEy0sD0tS156gp3oZuVlooXtaVny0hPsRDcrLxMtbE/LkpeeYCe6WXmZaGF7Wpa89AQ70c3Ky0QL29Oy5KUn2IlutrS8aCiaaBBrXVZpB2Ctdcpl3fKSSyXKmIe8lFGnXGYpL7lUoox5yEsZdcpllvKSSyXKmIe8lFGnXGYpL7lUoox5yEsZdcpllvKSSyXKmIe8lFGnXGYpL7lUoox5yEsZdcpllvKSSyXKmIe8lFGnXGZZWl40FOWSHPNIIlDaAZhk0TbSWUBeOtNV+UF5qbLsnRctL53pqvygvFRZ9s6LlpfOdFV+UF6qLHvnRctLZ7oqPygvVZa986LlpTNdlR+UlyrL3nnR8tKZrsoPykuVZe+8aHnpTFflB+WlyrJ3XnRpedFQ1LnUPpijQGkHYI6GNc1JXmqq9uZrlZfNDWvagrzUVO3N1yovmxvWtAV5qanam69VXjY3rGkL8lJTtTdfq7xsbljTFuSlpmpvvlZ52dywpi3IS03V3nyt8rK5YU1bkJeaqr35WuVlc8OatlBaXjQU1ZTOCtZa2gFYQUmyXqK8ZF2e7CYnL9mVJOsJyUvW5clucvKSXUmynpC8ZF2e7CYnL9mVJOsJyUvW5clucvKSXUmynpC8ZF2e7CYnL9mVJOsJyUvW5clucvKSXUmynpC8ZF2e7CYnL9mVJOsJlZYXDUVZx8nkYgVKOwBj12d8WgF5Ses59a3Jy9QrnHZ98pLWc+pbk5epVzjt+uQlrefUtyYvU69w2vXJS1rPqW9NXqZe4bTrk5e0nlPfmrxMvcJp1ycvaT2nvjV5mXqF065PXtJ6Tn1r8jL1CqddX2l50VCUtv62NrJAaQfgyFzV715eqo9AFIC8RHFVP1heqo9AFIC8RHFVP1heqo9AFIC8RHFVP1heqo9AFIC8RHFVP1heqo9AFIC8RHFVP1heqo9AFIC8RHFVP1heqo9AFIC8RHFVP7i0vGgoqj6y0wIo7QCcln55q5GX8mo25ozlZUz98vYtL+XVbMwZy8uY+uXtW17Kq9mYM5aXMfXL27e8lFezMWcsL2Pql7dveSmvZmPOWF7G1C9v3/JSXs3GnLG8jKlf3r7lpbyajTljeRlTv7x9l5YXDUXlZcyMdxEo7QBUzHEF5GVc/9L2Li+lVWzc+crLuP6l7V1eSqvYuPOVl3H9S9u7vJRWsXHnKy/j+pe2d3kprWLjzldexvUvbe/yUlrFxp2vvIzrX9re5aW0io07X3kZ17+0vctLaRUbd76l5UVD0bh5sffEAqUdgImXb3ORAvISCVb5cHmpPACRy5eXSLDKh8tL5QGIXL68RIJVPlxeKg9A5PLlJRKs8uHyUnkAIpcvL5FglQ+Xl8oDELl8eYkEq3y4vFQegMjly0skWOXD5aXyAEQuv7S8aCiKLLDheQuUdgDmrTn92cnL9GuccoXyklJz+tuSl+nXOOUK5SWl5vS3JS/Tr3HKFcpLSs3pb0tepl/jlCuUl5Sa09+WvEy/xilXKC8pNae/LXmZfo1TrlBeUmpOf1vyMv0ap1yhvKTUnP62SsuLhqLpZ7KqFZZ2AFZVnAwXKy8ZFiXjKclLxsXJcGrykmFRMp6SvGRcnAynJi8ZFiXjKclLxsXJcGrykmFRMp6SvGRcnAynJi8ZFiXjKclLxsXJcGrykmFRMp6SvGRcnAynJi8ZFiXjKclLxsXJcGql5UVDUYYhMqXuAqUdgN1X6pMpBOQlhWI925CXemqdYqXykkKxnm3ISz21TrFSeUmhWM825KWeWqdYqbykUKxnG/JST61TrFReUijWsw15qafWKVYqLykU69mGvNRT6xQrlZcUivVsQ17qqXWKlZaWFw1FKapuG9kIlHYAZgNX6UTkpdLCd1y2vHSEq/Rj8lJp4TsuW146wlX6MXmptPAdly0vHeEq/Zi8VFr4jsuWl45wlX5MXiotfMdly0tHuEo/Ji+VFr7jsuWlI1ylH5OXSgvfcdny0hGu0o+VlhcNRZUGdarLLu0AnGodSlmXvJRSqTzmKS951KGUWchLKZXKY57ykkcdSpmFvJRSqTzmKS951KGUWchLKZXKY57ykkcdSpmFvJRSqTzmKS951KGUWchLKZXKY57ykkcdSpmFvJRSqTzmKS951KGUWZSWFw1FpSTLPFsJlHYAtlqUQb0JyEtvtJPcsLxMsqy9LUpeeqOd5IblZZJl7W1R8tIb7SQ3LC+TLGtvi5KX3mgnuWF5mWRZe1uUvPRGO8kNy8sky9rbouSlN9pJblheJlnW3hYlL73RTnLD8jLJsva2qNLyoqGotyjY8BgCpR2AYxjZ5/8XkBdpiBGQlxgtY+VFBmIE5CVGy1h5kYEYAXmJ0TJWXmQgRkBeYrSMlRcZiBGQlxgtY+VFBmIE5CVGy1h5kYEYAXmJ0TK2tLxoKJLZSQmUdgBOCr/AxchLgUUbccryMiJ+gbuWlwKLNuKU5WVE/AJ3LS8FFm3EKcvLiPgF7lpeCizaiFOWlxHxC9y1vBRYtBGnLC8j4he4a3kpsGgjTlleRsQvcNfyUmDRRpyyvIyIX+CuS8uLhqICQ2bKqwVKOwDVclwBeRnXv7S9y0tpFRt3vvIyrn9pe5eX0io27nzlZVz/0vYuL6VVbNz5ysu4/qXtXV5Kq9i485WXcf1L27u8lFaxcecrL+P6l7Z3eSmtYuPOV17G9S9t7/JSWsXGnW9pedFQNG5e7D2xQGkHYOLl21ykgLxEglU+XF4qD0Dk8uUlEqzy4fJSeQAily8vkWCVD5eXygMQuXx5iQSrfLi8VB6AyOXLSyRY5cPlpfIARC5fXiLBKh8uL5UHIHL58hIJVvlweak8AJHLLy0vGooiC2x43gKlHYB5a05/dvIy/RqnXKG8pNSc/rbkZfo1TrlCeUmpOf1tycv0a5xyhfKSUnP625KX6dc45QrlJaXm9LclL9OvccoVyktKzelvS16mX+OUK5SXlJrT35a8TL/GKVcoLyk1p7+t0vKioWj6maxqhaUdgFUVJ8PFykuGRcl4SvKScXEynJq8ZFiUjKckLxkXJ8OpyUuGRcl4SvKScXEynJq8ZFiUjKckLxkXJ8OpyUuGRcl4SvKScXEynJq8ZFiUjKckLxkXJ8OpyUuGRcl4SvKScXEynFppedFQlGGITKm7QGkHYPeV+mQKAXlJoVjPNuSlnlqnWKm8pFCsZxvyUk+tU6xUXlIo1rMNeamn1ilWKi8pFOvZhrzUU+sUK5WXFIr1bENe6ql1ipXKSwrFerYhL/XUOsVK5SWFYj3bkJd6ap1ipaXlRUNRiqrbRjYCpR2A2cBVOhF5qbTwHZctLx3hKv2YvFRa+I7LlpeOcJV+TF4qLXzHZctLR7hKPyYvlRa+47LlpSNcpR+Tl0oL33HZ8tIRrtKPyUulhe+4bHnpCFfpx+Sl0sJ3XLa8dISr9GOl5aW4hqJKc2XZBAgQIECAAAECBAgQIECAAAECBAgQIECAAAECBAgQIECAAAECExH43//+l/VKNBRlXR6TI0CAAAECBAgQIECAAAECBAgQIECAAAECBAgQIECAAAECBAgQmJqAhqINK7rzkU8bbs7HCRAgQIAAAQIECBAgQIAAAQIECBAgQIAAAQIECBAgQIAAAQIECIwqoKFoQ34NRRsC+jgBAgQIECBAgAABAgQIECBAgAABAgQIECBAgAABAgQIECBAgEBWAhqKsiqHyRAgQIAAAQIECBAgQIAAAQIECBAgQIAAAQIECBAgQIAAAQIECBAgsJvA//tf7i1P6keA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QUDQYtR0RIECAAAECBAgQIECAAAECBAgQIECAAAECBAgQIECAAAECBAgQyF9AQ1H+NTJDAgQIECBAgAABAgQIECBAgAABAgQIECBAgAABAgQIECBAgAABAoMJaCgajNqOCBAgQIAAAQIECBAgQIAAAQIECBAgQIAAAQIECBAgQIAAAQIECOQvoKEo/xqZIQECBAgQIECAAAECBAgQIECAAAECBAgQIECAAAECBAgQIECAAIHBBDQUDUZtRwQIECBAgAABAgQIECBAgAABAgQIECBAgAABAgQIECBAgAABAgTyF9BQlH+NzJAAAQIECBAgQIAAAQIECBAgQIAAAQIECBAgQIAAAQIECBAgQIDAYAIaigajtiMCBAgQIECAAAECBAgQIECAAAECBAgQIECAAAECBAgQIECAAAEC+QtoKMq/RmZIgAABAgQIECBAgAABAgQIECBAgAABAgQIECBAgAABAgQIECBAYDABDUWDUdsRAQIECBAgQIAAAQIECBAgQIAAAQIECBAgQIAAAQIECBAgQIAAgfwFNBTlXyMzJECAAAECBAgQIECAAAECBAgQIECAAAECBAgQIECAAAECBAgQIDCYgIaiwajtiAABAgQIECBAgAABAgQIECBAgAABAgQIECBAgAABAgQIECBAgED+AhqK8q+RGRIgQIAAAQIECBAgQIAAAQIECBAgQIAAAQIECBAgQIAAAQIECBAYTEBD0WDUdkSAAAECBAgQIECAAAECBAgQIECAAAECBAgQIECAAAECBAgQIEAgfwENRfnXyAwJECBAgAABAgQIECBAgAABAgQIECBAgAABAgQIECBAgAABAgQIDCagoWgwajsiQIAAAQIECBAgQIAAAQIECBAgQIAAAQIECBAgQIAAAQIECBAgkL+AhqL8a2SGBAgQIECAAAECBAgQIECAAAECBAgQIECAAAECBAgQIECAAAECBAYT0FA0GLUdESBAgAABAgQIECBAgAABAgQIECBAgAABAgQIECBAgAABAgQIEMhfQENR/jUyQwIECBAgQIAAAQIECBAgQIAAAQIECBAgQIAAAQIECBAgQIAAAQKDCWgoGozajggQIECAAAECBAgQIECAAAECBAgQIECAAAECBAgQIECAAAECBAjkL6ChKP8amSEBAgQIECBAgAABAgQIECBAgAABAgQIECBAgAABAgQIECBAgACBwQQ0FA1GbUcECBAgQIAAAQIECBAgQIAAAQIECBAgQIAAAQIECBAgQIAAAQIE8hfQUJR/jcyQAAECBAgQIECAAAECBAgQIECAAAECBAgQIECAAAECBAgQIECAwGACGooGo7YjAgQIECBAgAABAgQIECBAgAABAgQIECBAgAABAgQIECBAgAABAvkLaCjKv0ZmSIAAAQIECBAgQIAAAQIECBAgQIAAAQIECBAgQIAAAQIECBAgQGAwAQ1Fg1HbEQECBAgQIECAAAECBAgQIECAAAECBAgQIECAAAECBAgQIECAAIH8BTQU5V8jMyRAgAABAgQIECBAgAABAgQIECBAgAABAgQIECBAgAABAgQIECAwmICGosGo7YgAAQIECBAgQIAAAQIECBAgQIAAAQIECBAgQIAAAQIECBAgQIBA/gIaivKvkRkSIECAAAECBAgQIECAAAECBAgQIECAAAECBAgQIECAAAECBAgQGExAQ9Fg1HZEgAABAgQIECBAgAABAgQIECBAgAABAgQIECBAgAABAgQIECBAIH8BDUX518gMCRAgQIAAAQIECBAgQIAAAQIECBAgQIAAAQIECBAgQIAAAQIECAwmoKFoMGo7IkCAAAECBAgQIECAAAECBAgQIECAAAECBAgQIECAAAECBAgQIJC/gIai/GtkhgQIECBAgAABAgQIECBAgAABAgQIECBAgAABAgQIECBAgAABAgQGE9BQNBi1HREgQIAAAQIECBAgQIAAAQIECBAgQIAAAQIECBAgQIAAAQIECBDIX0BDUf41MkMCBAgQIECAAAECBAgQIECAAAECBAgQIECAAAECBAgQIECAAAECgwloKBqM2o4IECBAgAABAgQIECBAgAABAgQIECBAgAABAgQIECBAgAABAgQI5C+goSj/GpkhAQIECBAgQIAAAQIECBAgQIAAAQIECBAgQIAAAQIECBAgQIAAgcEENBQNRm1HBAgQIECAAAECBAgQIECAAAECBAgQIECAAAECBAgQIECAAAECBPIX0FCUf43MkAABAgQIECBAgAABAgQIECBAgAABAgQIECBAgAABAgQIECBAgMBgAhqKBqO2IwIECBAgQIAAAQIECBAgQIAAAQIECBAgQIAAAQIECBAgQIAAAQL5C2goyr9GZkiAAAECBAgQIECAAAECBAgQIECAAAECBAgQIECAAAECBAgQIEBgMAENRYNR2xEBAgQIECBAgAABAgQIECBAgAABAgQIECBAgAABAgQIECBAgACB/AU0FOVfIzMkQIAAAQIECBAgQIAAAQIECBAgQIAAAQIECBAgQIAAAQIECBAgMJiAhqLBqO2IAAECBAgQIECAAAECBAgQIECAAAECBAgQIECAAAECBAgQIECAQP4CGoryr5EZEiBAgAABAgQIECBAgAABAgQIECBAgAABAgQIECBAgAABAgQIEBhMQEPRYNR2RIAAAQIECBAgQIAAAQIECBAgQIAAAQIECBAgQIAAAQIECBAgQCB/AQ1F+dfIDAkQIECAAAECBAgQIECAAAECBAgQIECAAAECBAgQIECAAAECBAgMJqChaDBqOyJAgAABAgQIECBAgAABAgQIECBAgAABAgQIECBAgAABAgQIECCQv4CGovxrZIYECBAgQIAAAQIECBAgQIAAAQIECBAgQIAAAQIECBAgQIAAAQIEBhP4P9C7xIOo4goxAAAAAElFTkSuQmCC"/>
          <p:cNvSpPr>
            <a:spLocks noChangeAspect="1" noChangeArrowheads="1"/>
          </p:cNvSpPr>
          <p:nvPr/>
        </p:nvSpPr>
        <p:spPr bwMode="auto">
          <a:xfrm>
            <a:off x="155575" y="-547688"/>
            <a:ext cx="5534025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365827" y="3873651"/>
            <a:ext cx="120933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Read RDR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3" y="1173599"/>
            <a:ext cx="11821516" cy="270005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2292627" y="1066800"/>
            <a:ext cx="3309872" cy="28889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5602498" y="1066800"/>
            <a:ext cx="3309872" cy="28889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912370" y="1066800"/>
            <a:ext cx="3044545" cy="28889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6631189" y="3873651"/>
            <a:ext cx="1253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Write TDR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93965" y="3873651"/>
            <a:ext cx="16697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smtClean="0"/>
              <a:t>Transmit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21120" y="4784658"/>
            <a:ext cx="4845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Read RDR(</a:t>
            </a:r>
            <a:r>
              <a:rPr lang="en-US" altLang="ko-KR" dirty="0" err="1" smtClean="0"/>
              <a:t>lw</a:t>
            </a:r>
            <a:r>
              <a:rPr lang="en-US" altLang="ko-KR" dirty="0" smtClean="0"/>
              <a:t> a4, 4(a4))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en-US" altLang="ko-KR" dirty="0" smtClean="0">
                <a:sym typeface="Wingdings" panose="05000000000000000000" pitchFamily="2" charset="2"/>
              </a:rPr>
              <a:t>Write RX data to TDR (</a:t>
            </a:r>
            <a:r>
              <a:rPr lang="en-US" altLang="ko-KR" dirty="0" err="1" smtClean="0"/>
              <a:t>sw</a:t>
            </a:r>
            <a:r>
              <a:rPr lang="en-US" altLang="ko-KR" dirty="0"/>
              <a:t> </a:t>
            </a:r>
            <a:r>
              <a:rPr lang="en-US" altLang="ko-KR" dirty="0" smtClean="0"/>
              <a:t>a4 ,8(a5))</a:t>
            </a:r>
            <a:endParaRPr lang="en-US" altLang="ko-KR" dirty="0" smtClean="0">
              <a:sym typeface="Wingdings" panose="05000000000000000000" pitchFamily="2" charset="2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10307" y="4150650"/>
            <a:ext cx="2819794" cy="2295845"/>
            <a:chOff x="555087" y="4289063"/>
            <a:chExt cx="2819794" cy="2295845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5087" y="4289063"/>
              <a:ext cx="2819794" cy="2295845"/>
            </a:xfrm>
            <a:prstGeom prst="rect">
              <a:avLst/>
            </a:prstGeom>
          </p:spPr>
        </p:pic>
        <p:sp>
          <p:nvSpPr>
            <p:cNvPr id="26" name="직사각형 25"/>
            <p:cNvSpPr/>
            <p:nvPr/>
          </p:nvSpPr>
          <p:spPr>
            <a:xfrm>
              <a:off x="1398103" y="5897921"/>
              <a:ext cx="1901687" cy="32661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922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>
                <a:latin typeface="+mn-lt"/>
              </a:rPr>
              <a:t>Opreation</a:t>
            </a:r>
            <a:endParaRPr lang="en-US" altLang="ko-KR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5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364985" y="1176226"/>
            <a:ext cx="3635344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altLang="ko-KR" b="1" dirty="0">
              <a:solidFill>
                <a:srgbClr val="03468A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18929" y="1606142"/>
            <a:ext cx="4073057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b="1" dirty="0" smtClean="0">
                <a:solidFill>
                  <a:srgbClr val="03468A"/>
                </a:solidFill>
              </a:rPr>
              <a:t>GPIO &amp; TIMER &amp; FND</a:t>
            </a:r>
            <a:endParaRPr lang="en-US" altLang="ko-KR" b="1" dirty="0">
              <a:solidFill>
                <a:srgbClr val="03468A"/>
              </a:solidFill>
            </a:endParaRPr>
          </a:p>
        </p:txBody>
      </p:sp>
      <p:pic>
        <p:nvPicPr>
          <p:cNvPr id="4" name="F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6897" y="2284053"/>
            <a:ext cx="6518745" cy="367828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7882107" y="994183"/>
            <a:ext cx="2881031" cy="5485919"/>
            <a:chOff x="8232627" y="994183"/>
            <a:chExt cx="2881031" cy="5485919"/>
          </a:xfrm>
        </p:grpSpPr>
        <p:sp>
          <p:nvSpPr>
            <p:cNvPr id="11" name="직사각형 10"/>
            <p:cNvSpPr/>
            <p:nvPr/>
          </p:nvSpPr>
          <p:spPr>
            <a:xfrm>
              <a:off x="8858299" y="994183"/>
              <a:ext cx="1629686" cy="36408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rgbClr val="03468A"/>
                  </a:solidFill>
                </a:rPr>
                <a:t>UART</a:t>
              </a:r>
              <a:endParaRPr lang="en-US" altLang="ko-KR" b="1" dirty="0">
                <a:solidFill>
                  <a:srgbClr val="03468A"/>
                </a:solidFill>
              </a:endParaRPr>
            </a:p>
          </p:txBody>
        </p:sp>
        <p:pic>
          <p:nvPicPr>
            <p:cNvPr id="6" name="uart">
              <a:hlinkClick r:id="" action="ppaction://media"/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8232627" y="1358269"/>
              <a:ext cx="2881031" cy="51218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1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lt"/>
              </a:rPr>
              <a:t>Problem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6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9" y="1005942"/>
            <a:ext cx="3582574" cy="145928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r="24762"/>
          <a:stretch/>
        </p:blipFill>
        <p:spPr>
          <a:xfrm>
            <a:off x="4001485" y="1471746"/>
            <a:ext cx="7847313" cy="867594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6820738" y="1107660"/>
            <a:ext cx="2719502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3468A"/>
                </a:solidFill>
              </a:rPr>
              <a:t>Behavioral Simulation</a:t>
            </a:r>
            <a:endParaRPr lang="en-US" altLang="ko-KR" b="1" dirty="0">
              <a:solidFill>
                <a:srgbClr val="03468A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36" y="2838744"/>
            <a:ext cx="9959386" cy="1555778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474794" y="2465222"/>
            <a:ext cx="2719502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3468A"/>
                </a:solidFill>
              </a:rPr>
              <a:t>Post-Synthesis Simulation</a:t>
            </a:r>
            <a:endParaRPr lang="en-US" altLang="ko-KR" b="1" dirty="0">
              <a:solidFill>
                <a:srgbClr val="03468A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017" y="4824748"/>
            <a:ext cx="10016224" cy="1443518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4185742" y="4427592"/>
            <a:ext cx="3297606" cy="3640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rgbClr val="03468A"/>
                </a:solidFill>
              </a:rPr>
              <a:t>Post-Implementation Simulation</a:t>
            </a:r>
            <a:endParaRPr lang="en-US" altLang="ko-KR" b="1" dirty="0">
              <a:solidFill>
                <a:srgbClr val="034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smtClean="0">
                <a:latin typeface="+mn-lt"/>
              </a:rPr>
              <a:t>Problem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6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350590" y="1207640"/>
            <a:ext cx="6332821" cy="2877289"/>
            <a:chOff x="1030017" y="2458122"/>
            <a:chExt cx="10016224" cy="3810144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8436" y="2838744"/>
              <a:ext cx="9959386" cy="1555778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4069126" y="2458122"/>
              <a:ext cx="3938003" cy="36408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rgbClr val="03468A"/>
                  </a:solidFill>
                </a:rPr>
                <a:t>Post-Synthesis Simulation</a:t>
              </a:r>
              <a:endParaRPr lang="en-US" altLang="ko-KR" sz="1200" b="1" dirty="0">
                <a:solidFill>
                  <a:srgbClr val="03468A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0017" y="4824748"/>
              <a:ext cx="10016224" cy="1443518"/>
            </a:xfrm>
            <a:prstGeom prst="rect">
              <a:avLst/>
            </a:prstGeom>
          </p:spPr>
        </p:pic>
        <p:sp>
          <p:nvSpPr>
            <p:cNvPr id="37" name="직사각형 36"/>
            <p:cNvSpPr/>
            <p:nvPr/>
          </p:nvSpPr>
          <p:spPr>
            <a:xfrm>
              <a:off x="4026912" y="4427591"/>
              <a:ext cx="4022430" cy="364086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rgbClr val="03468A"/>
                  </a:solidFill>
                </a:rPr>
                <a:t>Post-Implementation Simulation</a:t>
              </a:r>
              <a:endParaRPr lang="en-US" altLang="ko-KR" sz="1200" b="1" dirty="0">
                <a:solidFill>
                  <a:srgbClr val="03468A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103965" y="4751756"/>
            <a:ext cx="998313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Sim </a:t>
            </a:r>
            <a:r>
              <a:rPr lang="ko-KR" altLang="en-US" dirty="0" smtClean="0"/>
              <a:t>결과 타이밍 </a:t>
            </a:r>
            <a:r>
              <a:rPr lang="ko-KR" altLang="en-US" dirty="0" err="1" smtClean="0"/>
              <a:t>딜레이가</a:t>
            </a:r>
            <a:r>
              <a:rPr lang="ko-KR" altLang="en-US" dirty="0" smtClean="0"/>
              <a:t> 발생하는 것을 확인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Clock Cycle time</a:t>
            </a:r>
            <a:r>
              <a:rPr lang="ko-KR" altLang="en-US" dirty="0"/>
              <a:t>이 가장 긴 </a:t>
            </a:r>
            <a:r>
              <a:rPr lang="ko-KR" altLang="en-US" dirty="0" smtClean="0"/>
              <a:t>경로를 찾을 필요성 존재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/>
              <a:t>Single Cycle</a:t>
            </a:r>
            <a:r>
              <a:rPr lang="ko-KR" altLang="en-US" dirty="0" smtClean="0"/>
              <a:t>의 한계로 </a:t>
            </a:r>
            <a:r>
              <a:rPr lang="en-US" altLang="ko-KR" dirty="0" err="1" smtClean="0"/>
              <a:t>Baudrate</a:t>
            </a:r>
            <a:r>
              <a:rPr lang="ko-KR" altLang="en-US" dirty="0"/>
              <a:t> 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dependent</a:t>
            </a:r>
            <a:r>
              <a:rPr lang="ko-KR" altLang="en-US" dirty="0" smtClean="0"/>
              <a:t>  한 </a:t>
            </a:r>
            <a:r>
              <a:rPr lang="en-US" altLang="ko-KR" dirty="0" smtClean="0"/>
              <a:t>UART</a:t>
            </a:r>
            <a:r>
              <a:rPr lang="ko-KR" altLang="en-US" dirty="0" smtClean="0"/>
              <a:t>의 경우 정상 동작이 안되는 것으로 예상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7" y="1773294"/>
            <a:ext cx="4519694" cy="211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32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004"/>
          <p:cNvGrpSpPr/>
          <p:nvPr/>
        </p:nvGrpSpPr>
        <p:grpSpPr>
          <a:xfrm>
            <a:off x="1071161" y="1267690"/>
            <a:ext cx="4284785" cy="2194739"/>
            <a:chOff x="-1845924" y="2293123"/>
            <a:chExt cx="7382910" cy="3300924"/>
          </a:xfrm>
        </p:grpSpPr>
        <p:pic>
          <p:nvPicPr>
            <p:cNvPr id="127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5924" y="2293123"/>
              <a:ext cx="7382910" cy="3300924"/>
            </a:xfrm>
            <a:prstGeom prst="rect">
              <a:avLst/>
            </a:prstGeom>
          </p:spPr>
        </p:pic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67CCB79C-7B9F-9FD6-354C-444EA8A8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REVIEW</a:t>
            </a:r>
            <a:endParaRPr lang="ko-KR" altLang="en-US" sz="2800" dirty="0">
              <a:latin typeface="+mn-lt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73B8C8-1A62-8E86-F97F-6F6C89ADA4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6E3BD8-28EC-4895-9E30-C0F110B02389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6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1501" y="1331105"/>
            <a:ext cx="4261339" cy="1757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b="1" dirty="0">
                <a:solidFill>
                  <a:srgbClr val="0A559D"/>
                </a:solidFill>
                <a:latin typeface="+mn-ea"/>
              </a:rPr>
              <a:t>CPU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를 처음부터 다시 만들면서  회로가 어떻게 설계되고 </a:t>
            </a:r>
            <a:r>
              <a:rPr lang="en-US" altLang="ko-KR" sz="1050" b="1" dirty="0">
                <a:solidFill>
                  <a:srgbClr val="0A559D"/>
                </a:solidFill>
                <a:latin typeface="+mn-ea"/>
              </a:rPr>
              <a:t>CPU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가 어떻게 구성되고 동작하는지 자세하게 알게 되었다</a:t>
            </a:r>
            <a:r>
              <a:rPr lang="en-US" altLang="ko-KR" sz="1050" b="1" dirty="0" smtClean="0">
                <a:solidFill>
                  <a:srgbClr val="0A559D"/>
                </a:solidFill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b="1" dirty="0">
              <a:solidFill>
                <a:srgbClr val="0A559D"/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각 </a:t>
            </a:r>
            <a:r>
              <a:rPr lang="en-US" altLang="ko-KR" sz="1050" b="1" dirty="0">
                <a:solidFill>
                  <a:srgbClr val="0A559D"/>
                </a:solidFill>
                <a:latin typeface="+mn-ea"/>
              </a:rPr>
              <a:t>Type 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별 </a:t>
            </a:r>
            <a:r>
              <a:rPr lang="en-US" altLang="ko-KR" sz="1050" b="1" dirty="0" err="1">
                <a:solidFill>
                  <a:srgbClr val="0A559D"/>
                </a:solidFill>
                <a:latin typeface="+mn-ea"/>
              </a:rPr>
              <a:t>DataPath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의 값을 얻기 위해 </a:t>
            </a:r>
            <a:r>
              <a:rPr lang="en-US" altLang="ko-KR" sz="1050" b="1" dirty="0">
                <a:solidFill>
                  <a:srgbClr val="0A559D"/>
                </a:solidFill>
                <a:latin typeface="+mn-ea"/>
              </a:rPr>
              <a:t>MUX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의 </a:t>
            </a:r>
            <a:r>
              <a:rPr lang="en-US" altLang="ko-KR" sz="1050" b="1" dirty="0" err="1">
                <a:solidFill>
                  <a:srgbClr val="0A559D"/>
                </a:solidFill>
                <a:latin typeface="+mn-ea"/>
              </a:rPr>
              <a:t>sel</a:t>
            </a:r>
            <a:r>
              <a:rPr lang="en-US" altLang="ko-KR" sz="1050" b="1" dirty="0">
                <a:solidFill>
                  <a:srgbClr val="0A559D"/>
                </a:solidFill>
                <a:latin typeface="+mn-ea"/>
              </a:rPr>
              <a:t> 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값을 제대로 </a:t>
            </a:r>
            <a:r>
              <a:rPr lang="ko-KR" altLang="en-US" sz="1050" b="1" dirty="0" smtClean="0">
                <a:solidFill>
                  <a:srgbClr val="0A559D"/>
                </a:solidFill>
                <a:latin typeface="+mn-ea"/>
              </a:rPr>
              <a:t>설정하지 않아 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시뮬레이션이 원하지 값이 나오지 않음</a:t>
            </a:r>
            <a:r>
              <a:rPr lang="en-US" altLang="ko-KR" sz="1050" b="1" dirty="0">
                <a:solidFill>
                  <a:srgbClr val="0A559D"/>
                </a:solidFill>
                <a:latin typeface="+mn-ea"/>
              </a:rPr>
              <a:t>.  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따라서</a:t>
            </a:r>
            <a:r>
              <a:rPr lang="en-US" altLang="ko-KR" sz="1050" b="1" dirty="0">
                <a:solidFill>
                  <a:srgbClr val="0A559D"/>
                </a:solidFill>
                <a:latin typeface="+mn-ea"/>
              </a:rPr>
              <a:t>, </a:t>
            </a:r>
            <a:r>
              <a:rPr lang="en-US" altLang="ko-KR" sz="1050" b="1" dirty="0" err="1">
                <a:solidFill>
                  <a:srgbClr val="0A559D"/>
                </a:solidFill>
                <a:latin typeface="+mn-ea"/>
              </a:rPr>
              <a:t>DataPath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에 맞게 </a:t>
            </a:r>
            <a:r>
              <a:rPr lang="en-US" altLang="ko-KR" sz="1050" b="1" dirty="0" smtClean="0">
                <a:solidFill>
                  <a:srgbClr val="0A559D"/>
                </a:solidFill>
                <a:latin typeface="+mn-ea"/>
              </a:rPr>
              <a:t>Control Unit</a:t>
            </a:r>
            <a:r>
              <a:rPr lang="ko-KR" altLang="en-US" sz="1050" b="1" dirty="0" smtClean="0">
                <a:solidFill>
                  <a:srgbClr val="0A559D"/>
                </a:solidFill>
                <a:latin typeface="+mn-ea"/>
              </a:rPr>
              <a:t>에서 </a:t>
            </a:r>
            <a:r>
              <a:rPr lang="en-US" altLang="ko-KR" sz="1050" b="1" dirty="0" err="1" smtClean="0">
                <a:solidFill>
                  <a:srgbClr val="0A559D"/>
                </a:solidFill>
                <a:latin typeface="+mn-ea"/>
              </a:rPr>
              <a:t>sel</a:t>
            </a:r>
            <a:r>
              <a:rPr lang="ko-KR" altLang="en-US" sz="1050" b="1" dirty="0" smtClean="0">
                <a:solidFill>
                  <a:srgbClr val="0A559D"/>
                </a:solidFill>
                <a:latin typeface="+mn-ea"/>
              </a:rPr>
              <a:t>을 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잘 </a:t>
            </a:r>
            <a:r>
              <a:rPr lang="ko-KR" altLang="en-US" sz="1050" b="1" dirty="0" smtClean="0">
                <a:solidFill>
                  <a:srgbClr val="0A559D"/>
                </a:solidFill>
                <a:latin typeface="+mn-ea"/>
              </a:rPr>
              <a:t>설정해줘야 </a:t>
            </a:r>
            <a:r>
              <a:rPr lang="ko-KR" altLang="en-US" sz="1050" b="1" dirty="0">
                <a:solidFill>
                  <a:srgbClr val="0A559D"/>
                </a:solidFill>
                <a:latin typeface="+mn-ea"/>
              </a:rPr>
              <a:t>한다는 것을 깨달음</a:t>
            </a:r>
            <a:endParaRPr lang="en-US" altLang="ko-KR" sz="1050" dirty="0">
              <a:latin typeface="+mn-ea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499376" y="3406368"/>
            <a:ext cx="914400" cy="859452"/>
          </a:xfrm>
          <a:prstGeom prst="ellipse">
            <a:avLst/>
          </a:prstGeom>
          <a:solidFill>
            <a:srgbClr val="03468A"/>
          </a:solidFill>
          <a:ln>
            <a:solidFill>
              <a:srgbClr val="0346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05238" y="3651428"/>
            <a:ext cx="90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Review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grpSp>
        <p:nvGrpSpPr>
          <p:cNvPr id="128" name="그룹 1010"/>
          <p:cNvGrpSpPr/>
          <p:nvPr/>
        </p:nvGrpSpPr>
        <p:grpSpPr>
          <a:xfrm>
            <a:off x="361027" y="1267691"/>
            <a:ext cx="688188" cy="2194739"/>
            <a:chOff x="2363810" y="2558271"/>
            <a:chExt cx="1348605" cy="3300924"/>
          </a:xfrm>
        </p:grpSpPr>
        <p:pic>
          <p:nvPicPr>
            <p:cNvPr id="129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3810" y="2558271"/>
              <a:ext cx="1348605" cy="3300924"/>
            </a:xfrm>
            <a:prstGeom prst="rect">
              <a:avLst/>
            </a:prstGeom>
          </p:spPr>
        </p:pic>
      </p:grpSp>
      <p:sp>
        <p:nvSpPr>
          <p:cNvPr id="130" name="TextBox 129"/>
          <p:cNvSpPr txBox="1"/>
          <p:nvPr/>
        </p:nvSpPr>
        <p:spPr>
          <a:xfrm>
            <a:off x="292561" y="2086707"/>
            <a:ext cx="82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A559D"/>
                </a:solidFill>
              </a:rPr>
              <a:t>김재현</a:t>
            </a:r>
            <a:endParaRPr lang="ko-KR" altLang="en-US" sz="1600" b="1" dirty="0">
              <a:solidFill>
                <a:srgbClr val="0A559D"/>
              </a:solidFill>
            </a:endParaRPr>
          </a:p>
        </p:txBody>
      </p:sp>
      <p:grpSp>
        <p:nvGrpSpPr>
          <p:cNvPr id="131" name="그룹 1005"/>
          <p:cNvGrpSpPr/>
          <p:nvPr/>
        </p:nvGrpSpPr>
        <p:grpSpPr>
          <a:xfrm>
            <a:off x="6571629" y="1240235"/>
            <a:ext cx="4068497" cy="2132001"/>
            <a:chOff x="10150423" y="2558271"/>
            <a:chExt cx="7382910" cy="3300924"/>
          </a:xfrm>
        </p:grpSpPr>
        <p:pic>
          <p:nvPicPr>
            <p:cNvPr id="132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0423" y="2558271"/>
              <a:ext cx="7382910" cy="3300924"/>
            </a:xfrm>
            <a:prstGeom prst="rect">
              <a:avLst/>
            </a:prstGeom>
          </p:spPr>
        </p:pic>
      </p:grpSp>
      <p:grpSp>
        <p:nvGrpSpPr>
          <p:cNvPr id="133" name="그룹 1012"/>
          <p:cNvGrpSpPr/>
          <p:nvPr/>
        </p:nvGrpSpPr>
        <p:grpSpPr>
          <a:xfrm>
            <a:off x="10629901" y="1267691"/>
            <a:ext cx="685800" cy="2132001"/>
            <a:chOff x="16184729" y="2558271"/>
            <a:chExt cx="1348605" cy="3300924"/>
          </a:xfrm>
        </p:grpSpPr>
        <p:pic>
          <p:nvPicPr>
            <p:cNvPr id="134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4729" y="2558271"/>
              <a:ext cx="1348605" cy="3300924"/>
            </a:xfrm>
            <a:prstGeom prst="rect">
              <a:avLst/>
            </a:prstGeom>
          </p:spPr>
        </p:pic>
      </p:grpSp>
      <p:sp>
        <p:nvSpPr>
          <p:cNvPr id="135" name="TextBox 134"/>
          <p:cNvSpPr txBox="1"/>
          <p:nvPr/>
        </p:nvSpPr>
        <p:spPr>
          <a:xfrm>
            <a:off x="10560241" y="2086707"/>
            <a:ext cx="82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A559D"/>
                </a:solidFill>
              </a:rPr>
              <a:t>김민지</a:t>
            </a:r>
            <a:endParaRPr lang="ko-KR" altLang="en-US" sz="1600" b="1" dirty="0">
              <a:solidFill>
                <a:srgbClr val="0A559D"/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576741" y="1287250"/>
            <a:ext cx="40582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Bus interconnector 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에서 </a:t>
            </a:r>
            <a:r>
              <a:rPr lang="en-US" altLang="ko-KR" sz="1000" b="1" dirty="0" err="1">
                <a:solidFill>
                  <a:srgbClr val="0A559D"/>
                </a:solidFill>
                <a:latin typeface="+mn-ea"/>
              </a:rPr>
              <a:t>Gpio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, Timer, </a:t>
            </a:r>
            <a:r>
              <a:rPr lang="en-US" altLang="ko-KR" sz="1000" b="1" dirty="0" err="1">
                <a:solidFill>
                  <a:srgbClr val="0A559D"/>
                </a:solidFill>
                <a:latin typeface="+mn-ea"/>
              </a:rPr>
              <a:t>Uart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를 </a:t>
            </a:r>
            <a:r>
              <a:rPr lang="en-US" altLang="ko-KR" sz="1000" b="1" dirty="0" err="1">
                <a:solidFill>
                  <a:srgbClr val="0A559D"/>
                </a:solidFill>
                <a:latin typeface="+mn-ea"/>
              </a:rPr>
              <a:t>ce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로 선택한 후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GPIOA, GPIOB 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등의 세분화된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Port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는 </a:t>
            </a:r>
            <a:r>
              <a:rPr lang="en-US" altLang="ko-KR" sz="1000" b="1" dirty="0" err="1">
                <a:solidFill>
                  <a:srgbClr val="0A559D"/>
                </a:solidFill>
                <a:latin typeface="+mn-ea"/>
              </a:rPr>
              <a:t>ce_Port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 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를 선택한다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.  </a:t>
            </a:r>
            <a:r>
              <a:rPr lang="en-US" altLang="ko-KR" sz="1000" b="1" dirty="0" err="1">
                <a:solidFill>
                  <a:srgbClr val="0A559D"/>
                </a:solidFill>
                <a:latin typeface="+mn-ea"/>
              </a:rPr>
              <a:t>ce_Port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가 선택 된 후 하나의 </a:t>
            </a:r>
            <a:r>
              <a:rPr lang="en-US" altLang="ko-KR" sz="1000" b="1" dirty="0" err="1">
                <a:solidFill>
                  <a:srgbClr val="0A559D"/>
                </a:solidFill>
                <a:latin typeface="+mn-ea"/>
              </a:rPr>
              <a:t>ce_port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가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인 상태에서 </a:t>
            </a:r>
            <a:r>
              <a:rPr lang="en-US" altLang="ko-KR" sz="1000" b="1" dirty="0" err="1">
                <a:solidFill>
                  <a:srgbClr val="0A559D"/>
                </a:solidFill>
                <a:latin typeface="+mn-ea"/>
              </a:rPr>
              <a:t>ce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가 바뀌면  </a:t>
            </a:r>
            <a:r>
              <a:rPr lang="en-US" altLang="ko-KR" sz="1000" b="1" dirty="0" err="1">
                <a:solidFill>
                  <a:srgbClr val="0A559D"/>
                </a:solidFill>
                <a:latin typeface="+mn-ea"/>
              </a:rPr>
              <a:t>ce_port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가 계속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1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인 상태로 남아있어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we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이 들어올 때 이상한 값이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Write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되는 문제가 있었다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. 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이러한 문제를 통해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BUS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에서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Chip Enable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의 설정이 중요하다는 것을 깨달았다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rgbClr val="0A559D"/>
              </a:solidFill>
              <a:latin typeface="+mn-ea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CPU 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설계에서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instruction code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에 따라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control unit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에서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type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을 나누어 주는데 그 부분에서 실수가 있으면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CPU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가 동작을 안하거나 잘못하는데 그것에 대해서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simulation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을 하면서 찾기가 어려웠다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. 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그래서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control unit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을 작성 할 때는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instruction code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에서 발생하는 모든 </a:t>
            </a:r>
            <a:r>
              <a:rPr lang="en-US" altLang="ko-KR" sz="1000" b="1" dirty="0">
                <a:solidFill>
                  <a:srgbClr val="0A559D"/>
                </a:solidFill>
                <a:latin typeface="+mn-ea"/>
              </a:rPr>
              <a:t>type</a:t>
            </a:r>
            <a:r>
              <a:rPr lang="ko-KR" altLang="en-US" sz="1000" b="1" dirty="0">
                <a:solidFill>
                  <a:srgbClr val="0A559D"/>
                </a:solidFill>
                <a:latin typeface="+mn-ea"/>
              </a:rPr>
              <a:t>들을 생각하고 주의를 기울여야한다는 것을 느낄 수 있었다</a:t>
            </a:r>
          </a:p>
        </p:txBody>
      </p:sp>
      <p:grpSp>
        <p:nvGrpSpPr>
          <p:cNvPr id="142" name="그룹 1004"/>
          <p:cNvGrpSpPr/>
          <p:nvPr/>
        </p:nvGrpSpPr>
        <p:grpSpPr>
          <a:xfrm>
            <a:off x="1049214" y="4265820"/>
            <a:ext cx="4284785" cy="2194739"/>
            <a:chOff x="5365704" y="690216"/>
            <a:chExt cx="7382910" cy="3300924"/>
          </a:xfrm>
        </p:grpSpPr>
        <p:pic>
          <p:nvPicPr>
            <p:cNvPr id="143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5704" y="690216"/>
              <a:ext cx="7382910" cy="3300924"/>
            </a:xfrm>
            <a:prstGeom prst="rect">
              <a:avLst/>
            </a:prstGeom>
          </p:spPr>
        </p:pic>
      </p:grpSp>
      <p:grpSp>
        <p:nvGrpSpPr>
          <p:cNvPr id="144" name="그룹 1010"/>
          <p:cNvGrpSpPr/>
          <p:nvPr/>
        </p:nvGrpSpPr>
        <p:grpSpPr>
          <a:xfrm>
            <a:off x="361027" y="4271921"/>
            <a:ext cx="688188" cy="2194739"/>
            <a:chOff x="2363810" y="2558271"/>
            <a:chExt cx="1348605" cy="3300924"/>
          </a:xfrm>
        </p:grpSpPr>
        <p:pic>
          <p:nvPicPr>
            <p:cNvPr id="145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3810" y="2558271"/>
              <a:ext cx="1348605" cy="3300924"/>
            </a:xfrm>
            <a:prstGeom prst="rect">
              <a:avLst/>
            </a:prstGeom>
          </p:spPr>
        </p:pic>
      </p:grpSp>
      <p:sp>
        <p:nvSpPr>
          <p:cNvPr id="146" name="TextBox 145"/>
          <p:cNvSpPr txBox="1"/>
          <p:nvPr/>
        </p:nvSpPr>
        <p:spPr>
          <a:xfrm>
            <a:off x="292561" y="5090937"/>
            <a:ext cx="82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solidFill>
                  <a:srgbClr val="0A559D"/>
                </a:solidFill>
              </a:rPr>
              <a:t>이준석</a:t>
            </a:r>
            <a:endParaRPr lang="ko-KR" altLang="en-US" sz="1600" b="1" dirty="0">
              <a:solidFill>
                <a:srgbClr val="0A559D"/>
              </a:solidFill>
            </a:endParaRPr>
          </a:p>
        </p:txBody>
      </p:sp>
      <p:grpSp>
        <p:nvGrpSpPr>
          <p:cNvPr id="147" name="그룹 1005"/>
          <p:cNvGrpSpPr/>
          <p:nvPr/>
        </p:nvGrpSpPr>
        <p:grpSpPr>
          <a:xfrm>
            <a:off x="6657825" y="4265820"/>
            <a:ext cx="4068497" cy="2132001"/>
            <a:chOff x="10150423" y="2558271"/>
            <a:chExt cx="7382910" cy="3300924"/>
          </a:xfrm>
        </p:grpSpPr>
        <p:pic>
          <p:nvPicPr>
            <p:cNvPr id="148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50423" y="2558271"/>
              <a:ext cx="7382910" cy="3300924"/>
            </a:xfrm>
            <a:prstGeom prst="rect">
              <a:avLst/>
            </a:prstGeom>
          </p:spPr>
        </p:pic>
      </p:grpSp>
      <p:grpSp>
        <p:nvGrpSpPr>
          <p:cNvPr id="149" name="그룹 1012"/>
          <p:cNvGrpSpPr/>
          <p:nvPr/>
        </p:nvGrpSpPr>
        <p:grpSpPr>
          <a:xfrm>
            <a:off x="10726323" y="4265820"/>
            <a:ext cx="685800" cy="2132001"/>
            <a:chOff x="16184729" y="2558271"/>
            <a:chExt cx="1348605" cy="3300924"/>
          </a:xfrm>
        </p:grpSpPr>
        <p:pic>
          <p:nvPicPr>
            <p:cNvPr id="150" name="Object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4729" y="2558271"/>
              <a:ext cx="1348605" cy="3300924"/>
            </a:xfrm>
            <a:prstGeom prst="rect">
              <a:avLst/>
            </a:prstGeom>
          </p:spPr>
        </p:pic>
      </p:grpSp>
      <p:sp>
        <p:nvSpPr>
          <p:cNvPr id="151" name="TextBox 150"/>
          <p:cNvSpPr txBox="1"/>
          <p:nvPr/>
        </p:nvSpPr>
        <p:spPr>
          <a:xfrm>
            <a:off x="10726320" y="5093819"/>
            <a:ext cx="825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0A559D"/>
                </a:solidFill>
              </a:rPr>
              <a:t>허윤</a:t>
            </a:r>
            <a:endParaRPr lang="ko-KR" altLang="en-US" sz="1600" b="1" dirty="0">
              <a:solidFill>
                <a:srgbClr val="0A559D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082885" y="4359121"/>
            <a:ext cx="426133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이번 프로젝트를 통해 </a:t>
            </a:r>
            <a:r>
              <a:rPr lang="en-US" altLang="ko-KR" sz="1100" b="1" dirty="0" err="1">
                <a:solidFill>
                  <a:srgbClr val="0A559D"/>
                </a:solidFill>
                <a:latin typeface="+mn-ea"/>
              </a:rPr>
              <a:t>risc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-v instruction type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에 따른 </a:t>
            </a:r>
            <a:r>
              <a:rPr lang="en-US" altLang="ko-KR" sz="1100" b="1" dirty="0" err="1">
                <a:solidFill>
                  <a:srgbClr val="0A559D"/>
                </a:solidFill>
                <a:latin typeface="+mn-ea"/>
              </a:rPr>
              <a:t>cpu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의 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control unit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과 </a:t>
            </a:r>
            <a:r>
              <a:rPr lang="en-US" altLang="ko-KR" sz="1100" b="1" dirty="0" err="1">
                <a:solidFill>
                  <a:srgbClr val="0A559D"/>
                </a:solidFill>
                <a:latin typeface="+mn-ea"/>
              </a:rPr>
              <a:t>alu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, </a:t>
            </a:r>
            <a:r>
              <a:rPr lang="en-US" altLang="ko-KR" sz="1100" b="1" dirty="0" err="1">
                <a:solidFill>
                  <a:srgbClr val="0A559D"/>
                </a:solidFill>
                <a:latin typeface="+mn-ea"/>
              </a:rPr>
              <a:t>registerfile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, pc 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간 </a:t>
            </a:r>
            <a:r>
              <a:rPr lang="en-US" altLang="ko-KR" sz="1100" b="1" dirty="0" err="1">
                <a:solidFill>
                  <a:srgbClr val="0A559D"/>
                </a:solidFill>
                <a:latin typeface="+mn-ea"/>
              </a:rPr>
              <a:t>datapath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를 이해할 수 있었습니다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.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또한 </a:t>
            </a:r>
            <a:r>
              <a:rPr lang="en-US" altLang="ko-KR" sz="1100" b="1" dirty="0" err="1">
                <a:solidFill>
                  <a:srgbClr val="0A559D"/>
                </a:solidFill>
                <a:latin typeface="+mn-ea"/>
              </a:rPr>
              <a:t>cpu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에서 </a:t>
            </a:r>
            <a:r>
              <a:rPr lang="en-US" altLang="ko-KR" sz="1100" b="1" dirty="0" err="1">
                <a:solidFill>
                  <a:srgbClr val="0A559D"/>
                </a:solidFill>
                <a:latin typeface="+mn-ea"/>
              </a:rPr>
              <a:t>gpio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, timer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와 같은 </a:t>
            </a:r>
            <a:r>
              <a:rPr lang="en-US" altLang="ko-KR" sz="1100" b="1" dirty="0" err="1">
                <a:solidFill>
                  <a:srgbClr val="0A559D"/>
                </a:solidFill>
                <a:latin typeface="+mn-ea"/>
              </a:rPr>
              <a:t>periphral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에 접근하는 방식이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ram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과 같은 메모리 주소에 접근하는 방식과 같다는 것을 </a:t>
            </a:r>
            <a:r>
              <a:rPr lang="en-US" altLang="ko-KR" sz="1100" b="1" dirty="0" err="1">
                <a:solidFill>
                  <a:srgbClr val="0A559D"/>
                </a:solidFill>
                <a:latin typeface="+mn-ea"/>
              </a:rPr>
              <a:t>hw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적으로 이해할 수 있었습니다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.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프로젝트를 진행하면서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RAM</a:t>
            </a:r>
            <a:r>
              <a:rPr lang="ko-KR" altLang="en-US" sz="1100" b="1" dirty="0" err="1">
                <a:solidFill>
                  <a:srgbClr val="0A559D"/>
                </a:solidFill>
                <a:latin typeface="+mn-ea"/>
              </a:rPr>
              <a:t>주소값을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 변경을 했었지만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stack pointer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의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TOP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값 지정을 변경해주지 않아서 코드가 정상적으로 실행되지 않았습니다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.</a:t>
            </a:r>
          </a:p>
          <a:p>
            <a:pPr indent="-171450">
              <a:buFont typeface="Arial" panose="020B0604020202020204" pitchFamily="34" charset="0"/>
              <a:buChar char="•"/>
            </a:pP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그래서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instruction 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시작부분에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RAM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에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stack pointer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의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TOP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값을 변경된 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RAM</a:t>
            </a:r>
            <a:r>
              <a:rPr lang="ko-KR" altLang="en-US" sz="1100" b="1" dirty="0">
                <a:solidFill>
                  <a:srgbClr val="0A559D"/>
                </a:solidFill>
                <a:latin typeface="+mn-ea"/>
              </a:rPr>
              <a:t>값으로 변경해주어 문제를 해결했습니다</a:t>
            </a:r>
            <a:r>
              <a:rPr lang="en-US" altLang="ko-KR" sz="1100" b="1" dirty="0">
                <a:solidFill>
                  <a:srgbClr val="0A559D"/>
                </a:solidFill>
                <a:latin typeface="+mn-ea"/>
              </a:rPr>
              <a:t>.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ko-KR" altLang="en-US" sz="1100" b="1" dirty="0">
              <a:solidFill>
                <a:srgbClr val="0A559D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6727485" y="4330910"/>
            <a:ext cx="4068496" cy="2248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000" b="1" dirty="0" smtClean="0">
                <a:solidFill>
                  <a:srgbClr val="0A559D"/>
                </a:solidFill>
              </a:rPr>
              <a:t>내 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CPU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를 직접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 Design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하며 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Computer </a:t>
            </a:r>
            <a:r>
              <a:rPr lang="en-US" altLang="ko-KR" sz="1000" b="1" dirty="0" err="1" smtClean="0">
                <a:solidFill>
                  <a:srgbClr val="0A559D"/>
                </a:solidFill>
              </a:rPr>
              <a:t>Architechture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에 대한 개념을 확실히 잡을 수 있었다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.</a:t>
            </a: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 smtClean="0">
                <a:solidFill>
                  <a:srgbClr val="0A559D"/>
                </a:solidFill>
              </a:rPr>
              <a:t>RV32I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의 경우 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*, / , %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등의 연산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,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여러 </a:t>
            </a:r>
            <a:r>
              <a:rPr lang="ko-KR" altLang="en-US" sz="1000" b="1" dirty="0" err="1" smtClean="0">
                <a:solidFill>
                  <a:srgbClr val="0A559D"/>
                </a:solidFill>
              </a:rPr>
              <a:t>자료형을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 사용하지 못하기에 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RV32C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등 다른 버전의 필요성을 느낌</a:t>
            </a:r>
            <a:endParaRPr lang="en-US" altLang="ko-KR" sz="1000" b="1" dirty="0">
              <a:solidFill>
                <a:srgbClr val="0A559D"/>
              </a:solidFill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 smtClean="0">
                <a:solidFill>
                  <a:srgbClr val="0A559D"/>
                </a:solidFill>
              </a:rPr>
              <a:t>UART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파트를 진행하면서 시간 소모가 많아 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PWM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을 이용한 </a:t>
            </a:r>
            <a:r>
              <a:rPr lang="ko-KR" altLang="en-US" sz="1000" b="1" dirty="0" err="1" smtClean="0">
                <a:solidFill>
                  <a:srgbClr val="0A559D"/>
                </a:solidFill>
              </a:rPr>
              <a:t>부저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 동작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, interrupt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제작 </a:t>
            </a:r>
            <a:r>
              <a:rPr lang="en-US" altLang="ko-KR" sz="1000" b="1" dirty="0">
                <a:solidFill>
                  <a:srgbClr val="0A559D"/>
                </a:solidFill>
              </a:rPr>
              <a:t>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등을 진행하지 못한 아쉬움</a:t>
            </a:r>
            <a:endParaRPr lang="en-US" altLang="ko-KR" sz="1000" b="1" dirty="0" smtClean="0">
              <a:solidFill>
                <a:srgbClr val="0A559D"/>
              </a:solidFill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00" b="1" dirty="0" smtClean="0">
                <a:solidFill>
                  <a:srgbClr val="0A559D"/>
                </a:solidFill>
              </a:rPr>
              <a:t>CPU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를 제외한 모든 장치들은 </a:t>
            </a:r>
            <a:r>
              <a:rPr lang="en-US" altLang="ko-KR" sz="1000" b="1" dirty="0" smtClean="0">
                <a:solidFill>
                  <a:srgbClr val="0A559D"/>
                </a:solidFill>
              </a:rPr>
              <a:t>Peripheral </a:t>
            </a:r>
            <a:r>
              <a:rPr lang="ko-KR" altLang="en-US" sz="1000" b="1" dirty="0" smtClean="0">
                <a:solidFill>
                  <a:srgbClr val="0A559D"/>
                </a:solidFill>
              </a:rPr>
              <a:t>이고 이를 접근하는 방식은 메모리의 주소로 접근하는 과정을 배움</a:t>
            </a:r>
            <a:endParaRPr lang="en-US" altLang="ko-KR" sz="1000" b="1" dirty="0" smtClean="0">
              <a:solidFill>
                <a:srgbClr val="0A559D"/>
              </a:solidFill>
            </a:endParaRPr>
          </a:p>
          <a:p>
            <a:pPr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000" b="1" dirty="0">
              <a:solidFill>
                <a:srgbClr val="0A559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83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직선 화살표 연결선 32"/>
          <p:cNvCxnSpPr/>
          <p:nvPr/>
        </p:nvCxnSpPr>
        <p:spPr>
          <a:xfrm flipV="1">
            <a:off x="1821392" y="3417219"/>
            <a:ext cx="1061864" cy="576683"/>
          </a:xfrm>
          <a:prstGeom prst="straightConnector1">
            <a:avLst/>
          </a:prstGeom>
          <a:ln w="31750">
            <a:solidFill>
              <a:srgbClr val="3C99D4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FA2F4CC-B151-4CD1-07F9-60E752E13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Development Environment</a:t>
            </a:r>
            <a:endParaRPr lang="ko-KR" altLang="en-US" sz="2800" dirty="0">
              <a:latin typeface="+mn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64403F-D8C4-5B04-82AB-FAFA4AB06B0F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379065" y="1530785"/>
            <a:ext cx="3496219" cy="3893417"/>
            <a:chOff x="7387668" y="1215864"/>
            <a:chExt cx="4468001" cy="5460481"/>
          </a:xfrm>
        </p:grpSpPr>
        <p:grpSp>
          <p:nvGrpSpPr>
            <p:cNvPr id="7" name="그룹 6"/>
            <p:cNvGrpSpPr/>
            <p:nvPr/>
          </p:nvGrpSpPr>
          <p:grpSpPr>
            <a:xfrm>
              <a:off x="8364989" y="4197224"/>
              <a:ext cx="2860935" cy="2479121"/>
              <a:chOff x="8279521" y="4261973"/>
              <a:chExt cx="3061411" cy="2652842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77337" y="4261973"/>
                <a:ext cx="1944921" cy="1909913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4" name="모서리가 둥근 직사각형 13"/>
              <p:cNvSpPr/>
              <p:nvPr/>
            </p:nvSpPr>
            <p:spPr>
              <a:xfrm>
                <a:off x="8279521" y="6432493"/>
                <a:ext cx="3061411" cy="4823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>
                    <a:solidFill>
                      <a:srgbClr val="3C99D4"/>
                    </a:solidFill>
                  </a:rPr>
                  <a:t>VS code</a:t>
                </a:r>
                <a:endParaRPr lang="ko-KR" altLang="en-US" sz="2800" dirty="0">
                  <a:solidFill>
                    <a:srgbClr val="3C99D4"/>
                  </a:solidFill>
                </a:endParaRPr>
              </a:p>
            </p:txBody>
          </p:sp>
        </p:grpSp>
        <p:grpSp>
          <p:nvGrpSpPr>
            <p:cNvPr id="5" name="그룹 4"/>
            <p:cNvGrpSpPr/>
            <p:nvPr/>
          </p:nvGrpSpPr>
          <p:grpSpPr>
            <a:xfrm>
              <a:off x="8527381" y="1797690"/>
              <a:ext cx="2536146" cy="1971493"/>
              <a:chOff x="8308404" y="1289940"/>
              <a:chExt cx="3061411" cy="2379812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41819" y="1289940"/>
                <a:ext cx="2194582" cy="2194583"/>
              </a:xfrm>
              <a:prstGeom prst="rect">
                <a:avLst/>
              </a:prstGeom>
            </p:spPr>
          </p:pic>
          <p:sp>
            <p:nvSpPr>
              <p:cNvPr id="15" name="모서리가 둥근 직사각형 14"/>
              <p:cNvSpPr/>
              <p:nvPr/>
            </p:nvSpPr>
            <p:spPr>
              <a:xfrm>
                <a:off x="8308404" y="3187430"/>
                <a:ext cx="3061411" cy="48232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800" dirty="0" err="1">
                    <a:solidFill>
                      <a:srgbClr val="000000"/>
                    </a:solidFill>
                  </a:rPr>
                  <a:t>Github</a:t>
                </a:r>
                <a:endParaRPr lang="ko-KR" altLang="en-US" sz="28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내용 개체 틀 3">
              <a:extLst>
                <a:ext uri="{FF2B5EF4-FFF2-40B4-BE49-F238E27FC236}">
                  <a16:creationId xmlns:a16="http://schemas.microsoft.com/office/drawing/2014/main" id="{EED25242-688E-6EBB-7372-25811E397690}"/>
                </a:ext>
              </a:extLst>
            </p:cNvPr>
            <p:cNvSpPr txBox="1">
              <a:spLocks/>
            </p:cNvSpPr>
            <p:nvPr/>
          </p:nvSpPr>
          <p:spPr>
            <a:xfrm>
              <a:off x="7387668" y="1215864"/>
              <a:ext cx="4468001" cy="508799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>
                <a:lnSpc>
                  <a:spcPct val="100000"/>
                </a:lnSpc>
              </a:pPr>
              <a:r>
                <a:rPr lang="en-US" altLang="ko-KR" sz="1600" dirty="0"/>
                <a:t>Editor &amp; Collaboration space</a:t>
              </a:r>
            </a:p>
          </p:txBody>
        </p:sp>
      </p:grpSp>
      <p:sp>
        <p:nvSpPr>
          <p:cNvPr id="31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4921" y="1530785"/>
            <a:ext cx="5033900" cy="3992506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ko-KR" sz="1800" dirty="0" smtClean="0"/>
              <a:t>FPGA Board : Basys3 </a:t>
            </a:r>
            <a:r>
              <a:rPr lang="en-US" altLang="ko-KR" sz="1800" dirty="0"/>
              <a:t>(XC7A35T-1CPG236C)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386515" y="1530785"/>
            <a:ext cx="5760212" cy="3992506"/>
            <a:chOff x="1843632" y="1491977"/>
            <a:chExt cx="5760212" cy="3992506"/>
          </a:xfrm>
        </p:grpSpPr>
        <p:sp>
          <p:nvSpPr>
            <p:cNvPr id="30" name="내용 개체 틀 3">
              <a:extLst>
                <a:ext uri="{FF2B5EF4-FFF2-40B4-BE49-F238E27FC236}">
                  <a16:creationId xmlns:a16="http://schemas.microsoft.com/office/drawing/2014/main" id="{EED25242-688E-6EBB-7372-25811E397690}"/>
                </a:ext>
              </a:extLst>
            </p:cNvPr>
            <p:cNvSpPr txBox="1">
              <a:spLocks/>
            </p:cNvSpPr>
            <p:nvPr/>
          </p:nvSpPr>
          <p:spPr>
            <a:xfrm>
              <a:off x="1843632" y="1491977"/>
              <a:ext cx="4835157" cy="399250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4">
                <a:lnSpc>
                  <a:spcPct val="100000"/>
                </a:lnSpc>
              </a:pPr>
              <a:r>
                <a:rPr lang="en-US" altLang="ko-KR" sz="1600" dirty="0" smtClean="0"/>
                <a:t>Compiler &amp; Assembler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6400" y="2300237"/>
              <a:ext cx="1600423" cy="447737"/>
            </a:xfrm>
            <a:prstGeom prst="rect">
              <a:avLst/>
            </a:prstGeom>
          </p:spPr>
        </p:pic>
        <p:sp>
          <p:nvSpPr>
            <p:cNvPr id="35" name="모서리가 둥근 직사각형 34"/>
            <p:cNvSpPr/>
            <p:nvPr/>
          </p:nvSpPr>
          <p:spPr>
            <a:xfrm>
              <a:off x="3560356" y="2953311"/>
              <a:ext cx="3285159" cy="3213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solidFill>
                    <a:schemeClr val="accent6"/>
                  </a:solidFill>
                </a:rPr>
                <a:t>https://godbolt.org/</a:t>
              </a:r>
              <a:endParaRPr lang="ko-KR" altLang="en-US" sz="2000" dirty="0">
                <a:solidFill>
                  <a:schemeClr val="accent6"/>
                </a:solidFill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4315" y="3567586"/>
              <a:ext cx="3231565" cy="438324"/>
            </a:xfrm>
            <a:prstGeom prst="rect">
              <a:avLst/>
            </a:prstGeom>
          </p:spPr>
        </p:pic>
        <p:sp>
          <p:nvSpPr>
            <p:cNvPr id="36" name="모서리가 둥근 직사각형 35"/>
            <p:cNvSpPr/>
            <p:nvPr/>
          </p:nvSpPr>
          <p:spPr>
            <a:xfrm>
              <a:off x="3612500" y="4217065"/>
              <a:ext cx="3991344" cy="3213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29B6F6"/>
                  </a:solidFill>
                </a:rPr>
                <a:t>https://riscvasm.lucasteske.dev/</a:t>
              </a:r>
              <a:endParaRPr lang="ko-KR" altLang="en-US" dirty="0">
                <a:solidFill>
                  <a:srgbClr val="29B6F6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08339" y="2301240"/>
            <a:ext cx="3712848" cy="2857374"/>
            <a:chOff x="7750166" y="2210890"/>
            <a:chExt cx="3905806" cy="2902131"/>
          </a:xfrm>
        </p:grpSpPr>
        <p:sp>
          <p:nvSpPr>
            <p:cNvPr id="21" name="내용 개체 틀 3">
              <a:extLst>
                <a:ext uri="{FF2B5EF4-FFF2-40B4-BE49-F238E27FC236}">
                  <a16:creationId xmlns:a16="http://schemas.microsoft.com/office/drawing/2014/main" id="{9CAE4923-A370-8EFC-638F-3C275CA33D37}"/>
                </a:ext>
              </a:extLst>
            </p:cNvPr>
            <p:cNvSpPr txBox="1">
              <a:spLocks/>
            </p:cNvSpPr>
            <p:nvPr/>
          </p:nvSpPr>
          <p:spPr>
            <a:xfrm>
              <a:off x="8743378" y="3472057"/>
              <a:ext cx="1456760" cy="5096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lnSpc>
                  <a:spcPct val="100000"/>
                </a:lnSpc>
                <a:buNone/>
              </a:pPr>
              <a:r>
                <a:rPr lang="en-US" altLang="ko-KR" sz="2000" dirty="0"/>
                <a:t>UART</a:t>
              </a:r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0287" y="2210890"/>
              <a:ext cx="1755685" cy="1261167"/>
            </a:xfrm>
            <a:prstGeom prst="rect">
              <a:avLst/>
            </a:prstGeom>
          </p:spPr>
        </p:pic>
        <p:grpSp>
          <p:nvGrpSpPr>
            <p:cNvPr id="22" name="그룹 21"/>
            <p:cNvGrpSpPr/>
            <p:nvPr/>
          </p:nvGrpSpPr>
          <p:grpSpPr>
            <a:xfrm>
              <a:off x="7750166" y="4193019"/>
              <a:ext cx="1240192" cy="920002"/>
              <a:chOff x="1715223" y="2712223"/>
              <a:chExt cx="2919496" cy="2279807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057DA098-D195-FB23-D4F6-5BB7517115FB}"/>
                  </a:ext>
                </a:extLst>
              </p:cNvPr>
              <p:cNvGrpSpPr/>
              <p:nvPr/>
            </p:nvGrpSpPr>
            <p:grpSpPr>
              <a:xfrm>
                <a:off x="1715223" y="2712223"/>
                <a:ext cx="2919496" cy="2279807"/>
                <a:chOff x="1591725" y="2607013"/>
                <a:chExt cx="3737651" cy="2694562"/>
              </a:xfrm>
            </p:grpSpPr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D2941EC5-4C49-DF21-7211-D37728363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6918" b="10990"/>
                <a:stretch/>
              </p:blipFill>
              <p:spPr>
                <a:xfrm>
                  <a:off x="1591725" y="2607013"/>
                  <a:ext cx="3737651" cy="2694562"/>
                </a:xfrm>
                <a:prstGeom prst="rect">
                  <a:avLst/>
                </a:prstGeom>
              </p:spPr>
            </p:pic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15506473-594B-7177-CCD6-20F716B72E81}"/>
                    </a:ext>
                  </a:extLst>
                </p:cNvPr>
                <p:cNvSpPr/>
                <p:nvPr/>
              </p:nvSpPr>
              <p:spPr>
                <a:xfrm>
                  <a:off x="1899260" y="2726175"/>
                  <a:ext cx="3122579" cy="1797187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24" name="Picture 4" descr="CoolTerm">
                <a:extLst>
                  <a:ext uri="{FF2B5EF4-FFF2-40B4-BE49-F238E27FC236}">
                    <a16:creationId xmlns:a16="http://schemas.microsoft.com/office/drawing/2014/main" id="{7538A452-97A9-6371-FD3A-3A11BC5A87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74970" y="2935566"/>
                <a:ext cx="1133058" cy="11975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32159" y="3041615"/>
                <a:ext cx="1138372" cy="974282"/>
              </a:xfrm>
              <a:prstGeom prst="rect">
                <a:avLst/>
              </a:prstGeom>
              <a:effectLst>
                <a:softEdge rad="50800"/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50520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3EC1E3-5406-1136-1B70-89DB71C03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53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06426" y="6330567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2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pic>
        <p:nvPicPr>
          <p:cNvPr id="2050" name="Picture 2" descr="STM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936750"/>
            <a:ext cx="2263775" cy="226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8279" y="1056972"/>
            <a:ext cx="5121209" cy="40233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88653" y="5245401"/>
            <a:ext cx="7242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STM32 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Reference Manual </a:t>
            </a:r>
            <a:r>
              <a:rPr lang="ko-KR" altLang="en-US" sz="1600" dirty="0" smtClean="0"/>
              <a:t>방식 채택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/>
              <a:t>만든 </a:t>
            </a:r>
            <a:r>
              <a:rPr lang="en-US" altLang="ko-KR" sz="1600" dirty="0" smtClean="0"/>
              <a:t>Peripheral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Reference Manual book </a:t>
            </a:r>
            <a:r>
              <a:rPr lang="ko-KR" altLang="en-US" sz="1600" dirty="0" smtClean="0"/>
              <a:t>제작</a:t>
            </a:r>
            <a:endParaRPr lang="en-US" altLang="ko-KR" sz="1600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>
                <a:latin typeface="+mn-lt"/>
              </a:rPr>
              <a:t>Development Environment</a:t>
            </a:r>
            <a:endParaRPr lang="ko-KR" alt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660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삼성, 웨스턴디지털에 이어 엔비디아까지… 커지는 RISC-V 생태계 &lt; 반도체 &lt; KIPOST 프리미엄 &lt; 기사본문 -  KIPOST(키포스트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29" y="1084291"/>
            <a:ext cx="3984521" cy="398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295679" y="4468647"/>
            <a:ext cx="26062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3468A"/>
                </a:solidFill>
              </a:rPr>
              <a:t>RISC – V (RV32I – ISA V2.2)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3468A"/>
                </a:solidFill>
              </a:rPr>
              <a:t>Single Cycle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rgbClr val="03468A"/>
                </a:solidFill>
              </a:rPr>
              <a:t>Harvard Architecture</a:t>
            </a:r>
            <a:endParaRPr lang="en-US" altLang="ko-KR" sz="1600" dirty="0">
              <a:solidFill>
                <a:srgbClr val="03468A"/>
              </a:solidFill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FA2F4CC-B151-4CD1-07F9-60E752E131B6}"/>
              </a:ext>
            </a:extLst>
          </p:cNvPr>
          <p:cNvSpPr txBox="1">
            <a:spLocks/>
          </p:cNvSpPr>
          <p:nvPr/>
        </p:nvSpPr>
        <p:spPr>
          <a:xfrm>
            <a:off x="1318999" y="247069"/>
            <a:ext cx="9266316" cy="562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25" b="1" kern="1200" spc="-38" baseline="0">
                <a:solidFill>
                  <a:srgbClr val="03468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+mn-lt"/>
              </a:rPr>
              <a:t>Design Goal</a:t>
            </a:r>
            <a:endParaRPr lang="ko-KR" altLang="en-US" sz="2800" dirty="0">
              <a:latin typeface="+mn-lt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827" y="1947728"/>
            <a:ext cx="6382779" cy="1992813"/>
          </a:xfrm>
          <a:prstGeom prst="rect">
            <a:avLst/>
          </a:prstGeom>
        </p:spPr>
      </p:pic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EED25242-688E-6EBB-7372-25811E397690}"/>
              </a:ext>
            </a:extLst>
          </p:cNvPr>
          <p:cNvSpPr txBox="1">
            <a:spLocks/>
          </p:cNvSpPr>
          <p:nvPr/>
        </p:nvSpPr>
        <p:spPr>
          <a:xfrm>
            <a:off x="4178440" y="1281306"/>
            <a:ext cx="4609960" cy="502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altLang="ko-KR" sz="2000" dirty="0"/>
              <a:t>The RISC-V Instruction Set </a:t>
            </a:r>
            <a:r>
              <a:rPr lang="en-US" altLang="ko-KR" sz="2000" dirty="0" smtClean="0"/>
              <a:t>Manual (.</a:t>
            </a:r>
            <a:r>
              <a:rPr lang="en-US" altLang="ko-KR" sz="2000" dirty="0" err="1" smtClean="0"/>
              <a:t>ver</a:t>
            </a:r>
            <a:r>
              <a:rPr lang="en-US" altLang="ko-KR" sz="2000" dirty="0" smtClean="0"/>
              <a:t> 2.2)</a:t>
            </a:r>
            <a:endParaRPr lang="en-US" altLang="ko-KR" sz="2000" dirty="0"/>
          </a:p>
        </p:txBody>
      </p:sp>
      <p:sp>
        <p:nvSpPr>
          <p:cNvPr id="11" name="내용 개체 틀 3">
            <a:extLst>
              <a:ext uri="{FF2B5EF4-FFF2-40B4-BE49-F238E27FC236}">
                <a16:creationId xmlns:a16="http://schemas.microsoft.com/office/drawing/2014/main" id="{4447C7CE-1174-5DA5-EE22-0043D91BAAF1}"/>
              </a:ext>
            </a:extLst>
          </p:cNvPr>
          <p:cNvSpPr txBox="1">
            <a:spLocks/>
          </p:cNvSpPr>
          <p:nvPr/>
        </p:nvSpPr>
        <p:spPr>
          <a:xfrm>
            <a:off x="819116" y="995381"/>
            <a:ext cx="5972209" cy="48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03468A"/>
                </a:solidFill>
              </a:rPr>
              <a:t>CPU</a:t>
            </a:r>
            <a:endParaRPr lang="ko-KR" altLang="en-US" sz="2400" dirty="0">
              <a:solidFill>
                <a:srgbClr val="03468A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59"/>
          <a:stretch/>
        </p:blipFill>
        <p:spPr>
          <a:xfrm>
            <a:off x="4906606" y="4279443"/>
            <a:ext cx="6067223" cy="167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3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6" y="1558309"/>
            <a:ext cx="10796410" cy="495853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FA2F4CC-B151-4CD1-07F9-60E752E131B6}"/>
              </a:ext>
            </a:extLst>
          </p:cNvPr>
          <p:cNvSpPr txBox="1">
            <a:spLocks/>
          </p:cNvSpPr>
          <p:nvPr/>
        </p:nvSpPr>
        <p:spPr>
          <a:xfrm>
            <a:off x="1318999" y="247069"/>
            <a:ext cx="9266316" cy="562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25" b="1" kern="1200" spc="-38" baseline="0">
                <a:solidFill>
                  <a:srgbClr val="03468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+mn-lt"/>
              </a:rPr>
              <a:t>Design Goal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10" name="내용 개체 틀 3">
            <a:extLst>
              <a:ext uri="{FF2B5EF4-FFF2-40B4-BE49-F238E27FC236}">
                <a16:creationId xmlns:a16="http://schemas.microsoft.com/office/drawing/2014/main" id="{4447C7CE-1174-5DA5-EE22-0043D91BAAF1}"/>
              </a:ext>
            </a:extLst>
          </p:cNvPr>
          <p:cNvSpPr txBox="1">
            <a:spLocks/>
          </p:cNvSpPr>
          <p:nvPr/>
        </p:nvSpPr>
        <p:spPr>
          <a:xfrm>
            <a:off x="477837" y="995381"/>
            <a:ext cx="5972209" cy="48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>
                <a:solidFill>
                  <a:srgbClr val="03468A"/>
                </a:solidFill>
              </a:rPr>
              <a:t>Schematic</a:t>
            </a:r>
          </a:p>
          <a:p>
            <a:endParaRPr lang="ko-KR" altLang="en-US" sz="2400" dirty="0">
              <a:solidFill>
                <a:srgbClr val="034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5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767" y="1130714"/>
            <a:ext cx="10875721" cy="385951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2B45B6-D967-7262-68A5-C1940ABFA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8F63A3B-78C7-47BE-AE5E-E10140E04643}" type="slidenum">
              <a:rPr lang="en-US" smtClean="0">
                <a:solidFill>
                  <a:schemeClr val="tx1"/>
                </a:solidFill>
              </a:rPr>
              <a:pPr/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832D0D-BDC5-942C-D805-D5AEFE514BB2}"/>
              </a:ext>
            </a:extLst>
          </p:cNvPr>
          <p:cNvSpPr txBox="1"/>
          <p:nvPr/>
        </p:nvSpPr>
        <p:spPr>
          <a:xfrm>
            <a:off x="136559" y="143576"/>
            <a:ext cx="6825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  <a:ea typeface="+mj-ea"/>
              </a:rPr>
              <a:t>3</a:t>
            </a:r>
            <a:endParaRPr lang="ko-KR" altLang="en-US" sz="44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FA2F4CC-B151-4CD1-07F9-60E752E131B6}"/>
              </a:ext>
            </a:extLst>
          </p:cNvPr>
          <p:cNvSpPr txBox="1">
            <a:spLocks/>
          </p:cNvSpPr>
          <p:nvPr/>
        </p:nvSpPr>
        <p:spPr>
          <a:xfrm>
            <a:off x="1318999" y="247069"/>
            <a:ext cx="9266316" cy="562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025" b="1" kern="1200" spc="-38" baseline="0">
                <a:solidFill>
                  <a:srgbClr val="03468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smtClean="0">
                <a:latin typeface="+mn-lt"/>
              </a:rPr>
              <a:t>Design Goal</a:t>
            </a:r>
            <a:endParaRPr lang="ko-KR" altLang="en-US" sz="2800" dirty="0">
              <a:latin typeface="+mn-lt"/>
            </a:endParaRPr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4447C7CE-1174-5DA5-EE22-0043D91BAAF1}"/>
              </a:ext>
            </a:extLst>
          </p:cNvPr>
          <p:cNvSpPr txBox="1">
            <a:spLocks/>
          </p:cNvSpPr>
          <p:nvPr/>
        </p:nvSpPr>
        <p:spPr>
          <a:xfrm>
            <a:off x="819116" y="995381"/>
            <a:ext cx="5972209" cy="480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solidFill>
                  <a:srgbClr val="03468A"/>
                </a:solidFill>
              </a:rPr>
              <a:t>Memory Map</a:t>
            </a:r>
            <a:endParaRPr lang="ko-KR" altLang="en-US" sz="2400" dirty="0">
              <a:solidFill>
                <a:srgbClr val="03468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9703" y="4881281"/>
            <a:ext cx="104569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GPIOA ~ GPIOH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TIM1 ~ TIM4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UART1~ UART2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/>
              <a:t>Reserved</a:t>
            </a:r>
            <a:r>
              <a:rPr lang="ko-KR" altLang="en-US" sz="1600" dirty="0" smtClean="0"/>
              <a:t>를 각 영역 사이에 추가하여 </a:t>
            </a:r>
            <a:r>
              <a:rPr lang="en-US" altLang="ko-KR" sz="1600" dirty="0" smtClean="0"/>
              <a:t>Overflow </a:t>
            </a:r>
            <a:r>
              <a:rPr lang="ko-KR" altLang="en-US" sz="1600" dirty="0" smtClean="0"/>
              <a:t>방</a:t>
            </a:r>
            <a:r>
              <a:rPr lang="ko-KR" altLang="en-US" sz="1600" dirty="0"/>
              <a:t>지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296523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7698</TotalTime>
  <Words>2628</Words>
  <Application>Microsoft Office PowerPoint</Application>
  <PresentationFormat>와이드스크린</PresentationFormat>
  <Paragraphs>791</Paragraphs>
  <Slides>50</Slides>
  <Notes>9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Harman Semicon Academy</vt:lpstr>
      <vt:lpstr>TABLE OF CONTENTS</vt:lpstr>
      <vt:lpstr>PowerPoint 프레젠테이션</vt:lpstr>
      <vt:lpstr>Development Environment</vt:lpstr>
      <vt:lpstr>Development Environment</vt:lpstr>
      <vt:lpstr>Development Environment</vt:lpstr>
      <vt:lpstr>PowerPoint 프레젠테이션</vt:lpstr>
      <vt:lpstr>PowerPoint 프레젠테이션</vt:lpstr>
      <vt:lpstr>PowerPoint 프레젠테이션</vt:lpstr>
      <vt:lpstr>Module Explanation : CPU – Control Unit</vt:lpstr>
      <vt:lpstr>Module Explanation : CPU – R type</vt:lpstr>
      <vt:lpstr>Module Explanation : Code exchange  </vt:lpstr>
      <vt:lpstr>Module Explanation : CPU – R type</vt:lpstr>
      <vt:lpstr>Module Explanation : CPU – I type</vt:lpstr>
      <vt:lpstr>Module Explanation : CPU – I type</vt:lpstr>
      <vt:lpstr>Module Explanation : CPU – B type</vt:lpstr>
      <vt:lpstr>Module Explanation : CPU – B type</vt:lpstr>
      <vt:lpstr>Module Explanation : CPU – S type, U – Type, J - Type</vt:lpstr>
      <vt:lpstr>Module Explanation : CPU – S type, U – Type, J - Type</vt:lpstr>
      <vt:lpstr>Module Explanation : Peripheral – GPIO</vt:lpstr>
      <vt:lpstr>Module Explanation : Peripheral – GPIO</vt:lpstr>
      <vt:lpstr>Module Explanation : Peripheral – GPIO</vt:lpstr>
      <vt:lpstr>Module Explanation : Peripheral – GPIO</vt:lpstr>
      <vt:lpstr>Module Explanation : Peripheral – GPIO</vt:lpstr>
      <vt:lpstr>Module Explanation : Peripheral – GPIO</vt:lpstr>
      <vt:lpstr>Module Explanation : Peripheral – GPIO</vt:lpstr>
      <vt:lpstr>Module Explanation : Peripheral – TIMER</vt:lpstr>
      <vt:lpstr>Module Explanation : Peripheral – TIMER</vt:lpstr>
      <vt:lpstr>Module Explanation : Peripheral – TIMER</vt:lpstr>
      <vt:lpstr>Module Explanation : Peripheral – TIMER</vt:lpstr>
      <vt:lpstr>Module Explanation : Peripheral – TIMER</vt:lpstr>
      <vt:lpstr>Module Explanation : Peripheral – TIMER</vt:lpstr>
      <vt:lpstr>Module Explanation : TIMER</vt:lpstr>
      <vt:lpstr>Module Explanation : TIMER</vt:lpstr>
      <vt:lpstr>Module Explanation : FND</vt:lpstr>
      <vt:lpstr>Module Explanation : FND</vt:lpstr>
      <vt:lpstr>Module Explanation : Peripheral - UART</vt:lpstr>
      <vt:lpstr>Module Explanation : Peripheral - UART</vt:lpstr>
      <vt:lpstr>Module Explanation : Peripheral - UART</vt:lpstr>
      <vt:lpstr>Module Explanation : Peripheral - UART</vt:lpstr>
      <vt:lpstr>Module Explanation : Peripheral - UART</vt:lpstr>
      <vt:lpstr>Module Explanation : Peripheral - UART</vt:lpstr>
      <vt:lpstr>Module Explanation : Peripheral - UART</vt:lpstr>
      <vt:lpstr>Module Explanation : UART</vt:lpstr>
      <vt:lpstr>Module Explanation : UART</vt:lpstr>
      <vt:lpstr>Opreation</vt:lpstr>
      <vt:lpstr>Problem</vt:lpstr>
      <vt:lpstr>Problem</vt:lpstr>
      <vt:lpstr>REVIEW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ptlinee</dc:creator>
  <cp:lastModifiedBy>kccistc</cp:lastModifiedBy>
  <cp:revision>438</cp:revision>
  <dcterms:created xsi:type="dcterms:W3CDTF">2021-07-26T04:48:43Z</dcterms:created>
  <dcterms:modified xsi:type="dcterms:W3CDTF">2024-06-11T05:36:00Z</dcterms:modified>
</cp:coreProperties>
</file>